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7" r:id="rId2"/>
    <p:sldId id="259" r:id="rId3"/>
    <p:sldId id="260" r:id="rId4"/>
    <p:sldId id="300" r:id="rId5"/>
    <p:sldId id="261" r:id="rId6"/>
    <p:sldId id="266" r:id="rId7"/>
    <p:sldId id="263" r:id="rId8"/>
    <p:sldId id="264" r:id="rId9"/>
    <p:sldId id="270" r:id="rId10"/>
    <p:sldId id="274" r:id="rId11"/>
    <p:sldId id="269" r:id="rId12"/>
    <p:sldId id="302" r:id="rId13"/>
    <p:sldId id="277" r:id="rId14"/>
    <p:sldId id="279" r:id="rId15"/>
    <p:sldId id="304" r:id="rId16"/>
    <p:sldId id="305" r:id="rId17"/>
    <p:sldId id="282" r:id="rId18"/>
    <p:sldId id="284" r:id="rId19"/>
    <p:sldId id="285" r:id="rId20"/>
    <p:sldId id="301" r:id="rId21"/>
    <p:sldId id="303" r:id="rId22"/>
    <p:sldId id="288" r:id="rId23"/>
  </p:sldIdLst>
  <p:sldSz cx="12192000" cy="6858000"/>
  <p:notesSz cx="6858000" cy="9144000"/>
  <p:custDataLst>
    <p:tags r:id="rId2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75D4A"/>
    <a:srgbClr val="FECA0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36" autoAdjust="0"/>
    <p:restoredTop sz="94660"/>
  </p:normalViewPr>
  <p:slideViewPr>
    <p:cSldViewPr snapToGrid="0">
      <p:cViewPr varScale="1">
        <p:scale>
          <a:sx n="91" d="100"/>
          <a:sy n="91" d="100"/>
        </p:scale>
        <p:origin x="99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gs" Target="tags/tag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7" Type="http://schemas.microsoft.com/office/2007/relationships/hdphoto" Target="../media/hdphoto3.wdp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png"/><Relationship Id="rId5" Type="http://schemas.microsoft.com/office/2007/relationships/hdphoto" Target="../media/hdphoto2.wdp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 descr="水里有树和房子&#10;&#10;描述已自动生成"/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59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7263"/>
          <a:stretch>
            <a:fillRect/>
          </a:stretch>
        </p:blipFill>
        <p:spPr>
          <a:xfrm>
            <a:off x="0" y="0"/>
            <a:ext cx="12192000" cy="6851755"/>
          </a:xfrm>
          <a:prstGeom prst="rect">
            <a:avLst/>
          </a:prstGeom>
          <a:blipFill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saturation sat="59000"/>
                      </a14:imgEffect>
                    </a14:imgLayer>
                  </a14:imgProps>
                </a:ext>
              </a:extLst>
            </a:blip>
            <a:stretch>
              <a:fillRect/>
            </a:stretch>
          </a:blipFill>
          <a:ln w="0" cap="flat" cmpd="sng" algn="ctr">
            <a:noFill/>
            <a:prstDash val="solid"/>
            <a:miter lim="800000"/>
            <a:headEnd/>
            <a:tailEnd/>
          </a:ln>
          <a:effectLst/>
        </p:spPr>
      </p:pic>
      <p:sp>
        <p:nvSpPr>
          <p:cNvPr id="8" name="矩形: 圆角 7"/>
          <p:cNvSpPr/>
          <p:nvPr userDrawn="1"/>
        </p:nvSpPr>
        <p:spPr>
          <a:xfrm>
            <a:off x="0" y="0"/>
            <a:ext cx="12192000" cy="6858000"/>
          </a:xfrm>
          <a:prstGeom prst="roundRect">
            <a:avLst>
              <a:gd name="adj" fmla="val 0"/>
            </a:avLst>
          </a:prstGeom>
          <a:solidFill>
            <a:schemeClr val="bg1">
              <a:alpha val="95000"/>
            </a:schemeClr>
          </a:solidFill>
          <a:ln w="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 userDrawn="1"/>
        </p:nvSpPr>
        <p:spPr>
          <a:xfrm>
            <a:off x="10636409" y="6275387"/>
            <a:ext cx="675481" cy="18466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zh-CN" altLang="en-US" sz="1200" i="1" dirty="0">
                <a:solidFill>
                  <a:schemeClr val="bg1">
                    <a:lumMod val="75000"/>
                  </a:schemeClr>
                </a:solidFill>
                <a:latin typeface="思源黑体 CN Regular" panose="020B0500000000000000" pitchFamily="34" charset="-122"/>
                <a:ea typeface="思源黑体 CN Regular" panose="020B0500000000000000" pitchFamily="34" charset="-122"/>
              </a:rPr>
              <a:t>止于至善</a:t>
            </a:r>
          </a:p>
        </p:txBody>
      </p:sp>
      <p:sp>
        <p:nvSpPr>
          <p:cNvPr id="10" name="文本框 9"/>
          <p:cNvSpPr txBox="1"/>
          <p:nvPr userDrawn="1"/>
        </p:nvSpPr>
        <p:spPr>
          <a:xfrm>
            <a:off x="874713" y="159957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20204" pitchFamily="34" charset="0"/>
                <a:ea typeface="阿里巴巴普惠体 2.0 95 ExtraBold" panose="00020600040101010101" pitchFamily="18" charset="-122"/>
                <a:cs typeface="Arial" panose="020B060402020202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阿里巴巴普惠体 2.0 95 ExtraBold" panose="00020600040101010101" pitchFamily="18" charset="-122"/>
              <a:cs typeface="Arial" panose="020B0604020202020204" pitchFamily="34" charset="0"/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874713" y="1079708"/>
            <a:ext cx="10442575" cy="0"/>
          </a:xfrm>
          <a:prstGeom prst="line">
            <a:avLst/>
          </a:prstGeom>
          <a:ln w="635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矩形 11"/>
          <p:cNvSpPr/>
          <p:nvPr userDrawn="1"/>
        </p:nvSpPr>
        <p:spPr>
          <a:xfrm>
            <a:off x="874713" y="1041718"/>
            <a:ext cx="675481" cy="75980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"/>
          <p:cNvPicPr>
            <a:picLocks noChangeAspect="1"/>
          </p:cNvPicPr>
          <p:nvPr userDrawn="1"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167138" y="149871"/>
            <a:ext cx="901700" cy="896126"/>
          </a:xfrm>
          <a:prstGeom prst="flowChartConnector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D015FE-4DD6-4FC6-AA5C-26A4C7FAE56D}" type="datetimeFigureOut">
              <a:rPr lang="zh-CN" altLang="en-US" smtClean="0"/>
              <a:t>2024/10/28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21434A-E9D5-4458-9AA2-399BB50AEFDF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tags" Target="../tags/tag9.xml"/><Relationship Id="rId7" Type="http://schemas.openxmlformats.org/officeDocument/2006/relationships/image" Target="../media/image26.png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image" Target="../media/image25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29.png"/><Relationship Id="rId4" Type="http://schemas.openxmlformats.org/officeDocument/2006/relationships/tags" Target="../tags/tag10.xml"/><Relationship Id="rId9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13.xml"/><Relationship Id="rId2" Type="http://schemas.openxmlformats.org/officeDocument/2006/relationships/tags" Target="../tags/tag12.xml"/><Relationship Id="rId1" Type="http://schemas.openxmlformats.org/officeDocument/2006/relationships/tags" Target="../tags/tag11.xml"/><Relationship Id="rId6" Type="http://schemas.openxmlformats.org/officeDocument/2006/relationships/image" Target="../media/image30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microsoft.com/office/2007/relationships/hdphoto" Target="../media/hdphoto3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13" Type="http://schemas.openxmlformats.org/officeDocument/2006/relationships/image" Target="../media/image13.png"/><Relationship Id="rId3" Type="http://schemas.openxmlformats.org/officeDocument/2006/relationships/tags" Target="../tags/tag4.xml"/><Relationship Id="rId7" Type="http://schemas.openxmlformats.org/officeDocument/2006/relationships/image" Target="../media/image7.jpeg"/><Relationship Id="rId12" Type="http://schemas.openxmlformats.org/officeDocument/2006/relationships/image" Target="../media/image12.png"/><Relationship Id="rId2" Type="http://schemas.openxmlformats.org/officeDocument/2006/relationships/tags" Target="../tags/tag3.xml"/><Relationship Id="rId16" Type="http://schemas.openxmlformats.org/officeDocument/2006/relationships/image" Target="../media/image16.png"/><Relationship Id="rId1" Type="http://schemas.openxmlformats.org/officeDocument/2006/relationships/tags" Target="../tags/tag2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1.jpeg"/><Relationship Id="rId5" Type="http://schemas.openxmlformats.org/officeDocument/2006/relationships/tags" Target="../tags/tag6.xml"/><Relationship Id="rId15" Type="http://schemas.openxmlformats.org/officeDocument/2006/relationships/image" Target="../media/image15.png"/><Relationship Id="rId10" Type="http://schemas.openxmlformats.org/officeDocument/2006/relationships/image" Target="../media/image10.jpeg"/><Relationship Id="rId4" Type="http://schemas.openxmlformats.org/officeDocument/2006/relationships/tags" Target="../tags/tag5.xml"/><Relationship Id="rId9" Type="http://schemas.openxmlformats.org/officeDocument/2006/relationships/image" Target="../media/image9.jpeg"/><Relationship Id="rId14" Type="http://schemas.openxmlformats.org/officeDocument/2006/relationships/image" Target="../media/image1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矩形 43"/>
          <p:cNvSpPr/>
          <p:nvPr/>
        </p:nvSpPr>
        <p:spPr>
          <a:xfrm>
            <a:off x="0" y="1498060"/>
            <a:ext cx="12192000" cy="3861880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0" y="3758443"/>
            <a:ext cx="3771900" cy="0"/>
          </a:xfrm>
          <a:prstGeom prst="line">
            <a:avLst/>
          </a:prstGeom>
          <a:ln w="38100">
            <a:solidFill>
              <a:srgbClr val="FECA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0" y="5816600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1041399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 descr="卡通人物&#10;&#10;低可信度描述已自动生成"/>
          <p:cNvPicPr>
            <a:picLocks noChangeAspect="1"/>
          </p:cNvPicPr>
          <p:nvPr/>
        </p:nvPicPr>
        <p:blipFill rotWithShape="1">
          <a:blip r:embed="rId2">
            <a:alphaModFix amt="8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r="12280"/>
          <a:stretch>
            <a:fillRect/>
          </a:stretch>
        </p:blipFill>
        <p:spPr>
          <a:xfrm>
            <a:off x="304259" y="1477559"/>
            <a:ext cx="11809542" cy="3882381"/>
          </a:xfrm>
          <a:prstGeom prst="rect">
            <a:avLst/>
          </a:prstGeom>
        </p:spPr>
      </p:pic>
      <p:pic>
        <p:nvPicPr>
          <p:cNvPr id="19" name="图片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6908800" y="1163442"/>
            <a:ext cx="4559300" cy="4531116"/>
          </a:xfrm>
          <a:prstGeom prst="flowChartConnector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18091" y="1625288"/>
            <a:ext cx="62738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过拟合解决方式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在</a:t>
            </a:r>
            <a:r>
              <a:rPr lang="en-US" altLang="zh-CN" sz="5400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ReID</a:t>
            </a:r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中的应用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Academic Paper Report of Southeast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grpSp>
        <p:nvGrpSpPr>
          <p:cNvPr id="40" name="组合 39"/>
          <p:cNvGrpSpPr/>
          <p:nvPr/>
        </p:nvGrpSpPr>
        <p:grpSpPr>
          <a:xfrm>
            <a:off x="818090" y="4096653"/>
            <a:ext cx="4968066" cy="703947"/>
            <a:chOff x="552428" y="4215104"/>
            <a:chExt cx="5354386" cy="915752"/>
          </a:xfrm>
        </p:grpSpPr>
        <p:sp>
          <p:nvSpPr>
            <p:cNvPr id="38" name="流程图: 终止 37"/>
            <p:cNvSpPr/>
            <p:nvPr/>
          </p:nvSpPr>
          <p:spPr>
            <a:xfrm>
              <a:off x="552428" y="4215104"/>
              <a:ext cx="4800600" cy="915752"/>
            </a:xfrm>
            <a:prstGeom prst="roundRect">
              <a:avLst>
                <a:gd name="adj" fmla="val 5000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/>
            </a:p>
          </p:txBody>
        </p:sp>
        <p:sp>
          <p:nvSpPr>
            <p:cNvPr id="35" name="文本框 34"/>
            <p:cNvSpPr txBox="1"/>
            <p:nvPr/>
          </p:nvSpPr>
          <p:spPr>
            <a:xfrm>
              <a:off x="672706" y="4432751"/>
              <a:ext cx="5234108" cy="48045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dirty="0"/>
                <a:t>汇报人 梁耀欣  汇报时间 </a:t>
              </a:r>
              <a:r>
                <a:rPr lang="en-US" altLang="zh-CN" dirty="0"/>
                <a:t>2024</a:t>
              </a:r>
              <a:r>
                <a:rPr lang="zh-CN" altLang="en-US" dirty="0"/>
                <a:t>年</a:t>
              </a:r>
              <a:r>
                <a:rPr lang="en-US" altLang="zh-CN" dirty="0"/>
                <a:t>10</a:t>
              </a:r>
              <a:r>
                <a:rPr lang="zh-CN" altLang="en-US" dirty="0"/>
                <a:t>月</a:t>
              </a:r>
              <a:r>
                <a:rPr lang="en-US" altLang="zh-CN" dirty="0"/>
                <a:t>28</a:t>
              </a:r>
              <a:r>
                <a:rPr lang="zh-CN" altLang="en-US" dirty="0"/>
                <a:t>日</a:t>
              </a: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774700" y="16958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20204" pitchFamily="34" charset="0"/>
                <a:ea typeface="阿里巴巴普惠体 2.0 95 ExtraBold" panose="00020600040101010101" pitchFamily="18" charset="-122"/>
                <a:cs typeface="Arial" panose="020B060402020202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阿里巴巴普惠体 2.0 95 ExtraBold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0" y="586186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20204" pitchFamily="34" charset="0"/>
                <a:ea typeface="阿里巴巴普惠体 2.0 95 ExtraBold" panose="00020600040101010101" pitchFamily="18" charset="-122"/>
                <a:cs typeface="Arial" panose="020B060402020202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阿里巴巴普惠体 2.0 95 ExtraBold" panose="00020600040101010101" pitchFamily="18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73"/>
          <p:cNvSpPr/>
          <p:nvPr/>
        </p:nvSpPr>
        <p:spPr>
          <a:xfrm>
            <a:off x="752456" y="2077722"/>
            <a:ext cx="5369402" cy="3942080"/>
          </a:xfrm>
          <a:prstGeom prst="round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3" name="Rectangle 73"/>
          <p:cNvSpPr/>
          <p:nvPr/>
        </p:nvSpPr>
        <p:spPr>
          <a:xfrm>
            <a:off x="6113681" y="2077721"/>
            <a:ext cx="5209992" cy="3942080"/>
          </a:xfrm>
          <a:prstGeom prst="round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cs typeface="+mn-ea"/>
              <a:sym typeface="+mn-lt"/>
            </a:endParaRPr>
          </a:p>
        </p:txBody>
      </p:sp>
      <p:sp>
        <p:nvSpPr>
          <p:cNvPr id="9" name="TextBox 77"/>
          <p:cNvSpPr txBox="1"/>
          <p:nvPr/>
        </p:nvSpPr>
        <p:spPr>
          <a:xfrm>
            <a:off x="6735768" y="2682571"/>
            <a:ext cx="4129950" cy="523220"/>
          </a:xfrm>
          <a:prstGeom prst="rect">
            <a:avLst/>
          </a:prstGeom>
          <a:noFill/>
        </p:spPr>
        <p:txBody>
          <a:bodyPr wrap="square" rtlCol="0" anchor="ctr" anchorCtr="0">
            <a:spAutoFit/>
          </a:bodyPr>
          <a:lstStyle/>
          <a:p>
            <a:pPr algn="ctr" defTabSz="457200">
              <a:defRPr/>
            </a:pP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利用元学习的思想，通过虚拟训练和测试域模拟实际的训练</a:t>
            </a:r>
            <a:r>
              <a:rPr lang="en-US" altLang="zh-CN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-</a:t>
            </a: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测试域迁移，从而优化 </a:t>
            </a:r>
            <a:r>
              <a:rPr lang="en-US" altLang="zh-CN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BIN </a:t>
            </a: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模块的参数。</a:t>
            </a:r>
            <a:endParaRPr lang="en-US" sz="14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19" name="TextBox 85"/>
          <p:cNvSpPr txBox="1"/>
          <p:nvPr/>
        </p:nvSpPr>
        <p:spPr>
          <a:xfrm>
            <a:off x="6489546" y="3658109"/>
            <a:ext cx="1723549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457200">
              <a:defRPr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基本模型更新</a:t>
            </a:r>
            <a:endParaRPr lang="en-US" sz="20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cxnSp>
        <p:nvCxnSpPr>
          <p:cNvPr id="20" name="Straight Connector 86"/>
          <p:cNvCxnSpPr/>
          <p:nvPr/>
        </p:nvCxnSpPr>
        <p:spPr>
          <a:xfrm flipH="1">
            <a:off x="6113682" y="3174253"/>
            <a:ext cx="0" cy="2086455"/>
          </a:xfrm>
          <a:prstGeom prst="line">
            <a:avLst/>
          </a:prstGeom>
          <a:ln w="12700">
            <a:solidFill>
              <a:srgbClr val="2A2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87"/>
          <p:cNvCxnSpPr>
            <a:cxnSpLocks/>
          </p:cNvCxnSpPr>
          <p:nvPr/>
        </p:nvCxnSpPr>
        <p:spPr>
          <a:xfrm>
            <a:off x="8580783" y="3561080"/>
            <a:ext cx="0" cy="1981200"/>
          </a:xfrm>
          <a:prstGeom prst="line">
            <a:avLst/>
          </a:prstGeom>
          <a:ln w="12700">
            <a:solidFill>
              <a:srgbClr val="2A2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矩形 23"/>
          <p:cNvSpPr/>
          <p:nvPr/>
        </p:nvSpPr>
        <p:spPr>
          <a:xfrm>
            <a:off x="3714272" y="1353484"/>
            <a:ext cx="4418805" cy="216118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文本框 22"/>
          <p:cNvSpPr txBox="1"/>
          <p:nvPr/>
        </p:nvSpPr>
        <p:spPr>
          <a:xfrm>
            <a:off x="2321588" y="1091112"/>
            <a:ext cx="720417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元学习和可学习的批实例归一化层</a:t>
            </a:r>
            <a:endParaRPr lang="en-US" altLang="zh-CN" sz="11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5" name="文本框 24"/>
          <p:cNvSpPr txBox="1"/>
          <p:nvPr/>
        </p:nvSpPr>
        <p:spPr>
          <a:xfrm>
            <a:off x="1158212" y="1510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研究方法与过程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RESEARCH METHODS AND PROCESS 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88988C5-5C0A-340F-838A-0B3CFFE5C068}"/>
              </a:ext>
            </a:extLst>
          </p:cNvPr>
          <p:cNvSpPr txBox="1"/>
          <p:nvPr/>
        </p:nvSpPr>
        <p:spPr>
          <a:xfrm>
            <a:off x="2280124" y="2614685"/>
            <a:ext cx="24157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归一化模块设计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2F45BF6-321E-3150-28C3-EF7FF5C5FEFB}"/>
              </a:ext>
            </a:extLst>
          </p:cNvPr>
          <p:cNvSpPr txBox="1"/>
          <p:nvPr/>
        </p:nvSpPr>
        <p:spPr>
          <a:xfrm>
            <a:off x="7261069" y="2251730"/>
            <a:ext cx="2810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MetaBIN 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框架设计</a:t>
            </a: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8D5798AA-2E8B-1F78-92A6-D81679C7C3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9313" y="3174253"/>
            <a:ext cx="4856400" cy="525585"/>
          </a:xfrm>
          <a:prstGeom prst="rect">
            <a:avLst/>
          </a:prstGeo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649B6401-4639-CCEE-29D6-F65634C435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4397" y="4019539"/>
            <a:ext cx="4851316" cy="1190716"/>
          </a:xfrm>
          <a:prstGeom prst="rect">
            <a:avLst/>
          </a:prstGeom>
        </p:spPr>
      </p:pic>
      <p:cxnSp>
        <p:nvCxnSpPr>
          <p:cNvPr id="29" name="Straight Connector 87">
            <a:extLst>
              <a:ext uri="{FF2B5EF4-FFF2-40B4-BE49-F238E27FC236}">
                <a16:creationId xmlns:a16="http://schemas.microsoft.com/office/drawing/2014/main" id="{793DDCDB-ACCF-9C94-0ADE-0D8D7323F690}"/>
              </a:ext>
            </a:extLst>
          </p:cNvPr>
          <p:cNvCxnSpPr>
            <a:cxnSpLocks/>
          </p:cNvCxnSpPr>
          <p:nvPr/>
        </p:nvCxnSpPr>
        <p:spPr>
          <a:xfrm>
            <a:off x="6482793" y="4468865"/>
            <a:ext cx="4399280" cy="0"/>
          </a:xfrm>
          <a:prstGeom prst="line">
            <a:avLst/>
          </a:prstGeom>
          <a:ln w="12700">
            <a:solidFill>
              <a:srgbClr val="2A282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85">
            <a:extLst>
              <a:ext uri="{FF2B5EF4-FFF2-40B4-BE49-F238E27FC236}">
                <a16:creationId xmlns:a16="http://schemas.microsoft.com/office/drawing/2014/main" id="{C661CFE3-135E-F7C7-4A87-4F56389E36A7}"/>
              </a:ext>
            </a:extLst>
          </p:cNvPr>
          <p:cNvSpPr txBox="1"/>
          <p:nvPr/>
        </p:nvSpPr>
        <p:spPr>
          <a:xfrm>
            <a:off x="8711299" y="3436766"/>
            <a:ext cx="2236510" cy="830997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457200">
              <a:defRPr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域级采样与元训练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 defTabSz="457200">
              <a:defRPr/>
            </a:pP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（域内散度损失</a:t>
            </a:r>
            <a:r>
              <a:rPr lang="en-US" altLang="zh-CN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/</a:t>
            </a: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域间</a:t>
            </a:r>
            <a:endParaRPr lang="en-US" altLang="zh-CN" sz="14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 defTabSz="457200">
              <a:defRPr/>
            </a:pP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扰动损失</a:t>
            </a:r>
            <a:r>
              <a:rPr lang="en-US" altLang="zh-CN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/</a:t>
            </a:r>
            <a:r>
              <a:rPr lang="zh-CN" altLang="en-US" sz="1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三元组损失）</a:t>
            </a:r>
            <a:endParaRPr lang="en-US" sz="14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33" name="TextBox 85">
            <a:extLst>
              <a:ext uri="{FF2B5EF4-FFF2-40B4-BE49-F238E27FC236}">
                <a16:creationId xmlns:a16="http://schemas.microsoft.com/office/drawing/2014/main" id="{6678282D-BF67-1E1E-3EE7-FFF753C6459C}"/>
              </a:ext>
            </a:extLst>
          </p:cNvPr>
          <p:cNvSpPr txBox="1"/>
          <p:nvPr/>
        </p:nvSpPr>
        <p:spPr>
          <a:xfrm>
            <a:off x="6664215" y="4934300"/>
            <a:ext cx="1467068" cy="400110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457200">
              <a:defRPr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循环内更新</a:t>
            </a:r>
            <a:endParaRPr lang="en-US" sz="20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35" name="TextBox 85">
            <a:extLst>
              <a:ext uri="{FF2B5EF4-FFF2-40B4-BE49-F238E27FC236}">
                <a16:creationId xmlns:a16="http://schemas.microsoft.com/office/drawing/2014/main" id="{E6F7249C-CD60-D70C-C714-9180D2717B1C}"/>
              </a:ext>
            </a:extLst>
          </p:cNvPr>
          <p:cNvSpPr txBox="1"/>
          <p:nvPr/>
        </p:nvSpPr>
        <p:spPr>
          <a:xfrm>
            <a:off x="8967775" y="4781502"/>
            <a:ext cx="1723549" cy="707886"/>
          </a:xfrm>
          <a:prstGeom prst="rect">
            <a:avLst/>
          </a:prstGeom>
          <a:noFill/>
        </p:spPr>
        <p:txBody>
          <a:bodyPr wrap="none" rtlCol="0" anchor="ctr" anchorCtr="0">
            <a:spAutoFit/>
          </a:bodyPr>
          <a:lstStyle/>
          <a:p>
            <a:pPr algn="ctr" defTabSz="457200">
              <a:defRPr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元测试与</a:t>
            </a:r>
            <a:endParaRPr lang="en-US" altLang="zh-CN" sz="20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 defTabSz="457200">
              <a:defRPr/>
            </a:pPr>
            <a:r>
              <a:rPr lang="zh-CN" altLang="en-US" sz="20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平衡参数更新</a:t>
            </a:r>
            <a:endParaRPr lang="en-US" sz="20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25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1" dur="25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75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85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350"/>
                            </p:stCondLst>
                            <p:childTnLst>
                              <p:par>
                                <p:cTn id="2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2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600"/>
                            </p:stCondLst>
                            <p:childTnLst>
                              <p:par>
                                <p:cTn id="2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18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25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1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26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1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9" grpId="0"/>
      <p:bldP spid="19" grpId="0"/>
      <p:bldP spid="32" grpId="0"/>
      <p:bldP spid="33" grpId="0"/>
      <p:bldP spid="3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研究方法与过程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RESEARCH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PA-îśḷíďè"/>
          <p:cNvSpPr/>
          <p:nvPr>
            <p:custDataLst>
              <p:tags r:id="rId1"/>
            </p:custDataLst>
          </p:nvPr>
        </p:nvSpPr>
        <p:spPr>
          <a:xfrm>
            <a:off x="815751" y="1310640"/>
            <a:ext cx="5026250" cy="5267960"/>
          </a:xfrm>
          <a:prstGeom prst="rect">
            <a:avLst/>
          </a:prstGeom>
          <a:solidFill>
            <a:srgbClr val="FECA07"/>
          </a:solidFill>
          <a:ln w="12700" cap="flat" cmpd="sng" algn="ctr">
            <a:noFill/>
            <a:prstDash val="solid"/>
            <a:miter lim="800000"/>
          </a:ln>
          <a:effectLst>
            <a:outerShdw blurRad="63500" dir="600000" sx="104000" sy="104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defRPr/>
            </a:pP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PA-FooterText "/>
          <p:cNvSpPr txBox="1"/>
          <p:nvPr>
            <p:custDataLst>
              <p:tags r:id="rId2"/>
            </p:custDataLst>
          </p:nvPr>
        </p:nvSpPr>
        <p:spPr>
          <a:xfrm flipH="1">
            <a:off x="1158211" y="1712337"/>
            <a:ext cx="4267228" cy="861774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基本模型更新</a:t>
            </a:r>
            <a:r>
              <a:rPr lang="zh-CN" altLang="en-US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（</a:t>
            </a:r>
            <a:r>
              <a:rPr lang="en-US" altLang="zh-CN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Base Model Update</a:t>
            </a:r>
            <a:r>
              <a:rPr lang="zh-CN" altLang="en-US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）</a:t>
            </a:r>
            <a:endParaRPr lang="en-US" altLang="zh-CN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defRPr/>
            </a:pP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PA-îśḷíďè"/>
          <p:cNvSpPr/>
          <p:nvPr>
            <p:custDataLst>
              <p:tags r:id="rId3"/>
            </p:custDataLst>
          </p:nvPr>
        </p:nvSpPr>
        <p:spPr>
          <a:xfrm>
            <a:off x="6479950" y="1310640"/>
            <a:ext cx="5026250" cy="5267960"/>
          </a:xfrm>
          <a:prstGeom prst="rect">
            <a:avLst/>
          </a:prstGeom>
          <a:solidFill>
            <a:srgbClr val="475D4A"/>
          </a:solidFill>
          <a:ln w="12700" cap="flat" cmpd="sng" algn="ctr">
            <a:noFill/>
            <a:prstDash val="solid"/>
            <a:miter lim="800000"/>
          </a:ln>
          <a:effectLst>
            <a:outerShdw blurRad="63500" dir="600000" sx="104000" sy="104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defRPr/>
            </a:pP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PA-FooterText "/>
          <p:cNvSpPr txBox="1"/>
          <p:nvPr>
            <p:custDataLst>
              <p:tags r:id="rId4"/>
            </p:custDataLst>
          </p:nvPr>
        </p:nvSpPr>
        <p:spPr>
          <a:xfrm flipH="1">
            <a:off x="6852920" y="1713369"/>
            <a:ext cx="4251960" cy="2031325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域级采样与元训练</a:t>
            </a:r>
            <a:endParaRPr lang="en-US" altLang="zh-CN" sz="2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Domain-Level Sampling and Meta-Train</a:t>
            </a:r>
            <a:r>
              <a:rPr lang="zh-CN" altLang="en-US" sz="1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）</a:t>
            </a:r>
            <a:endParaRPr lang="en-US" altLang="zh-CN" sz="1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1.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域级采样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defRPr/>
            </a:pPr>
            <a:r>
              <a:rPr lang="en-US" altLang="zh-CN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2.</a:t>
            </a:r>
            <a:r>
              <a:rPr lang="zh-CN" altLang="en-US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元训练损失函数</a:t>
            </a:r>
            <a:endParaRPr lang="en-US" altLang="zh-CN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defRPr/>
            </a:pPr>
            <a:endParaRPr lang="zh-CN" altLang="en-US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F5018934-F512-5D5F-6F42-F7ABA32EF2E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20455" y="3114331"/>
            <a:ext cx="4010660" cy="9056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5CA8B494-1F3A-2FFF-28AD-DDD8193A519B}"/>
              </a:ext>
            </a:extLst>
          </p:cNvPr>
          <p:cNvSpPr txBox="1"/>
          <p:nvPr/>
        </p:nvSpPr>
        <p:spPr>
          <a:xfrm>
            <a:off x="1140418" y="2364300"/>
            <a:ext cx="426722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交叉熵损失 𝐿𝑐𝑒：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用于在分类任务中提升模型的判别能力。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D7819750-9048-33D3-59AA-D0CCFEEB6277}"/>
              </a:ext>
            </a:extLst>
          </p:cNvPr>
          <p:cNvSpPr txBox="1"/>
          <p:nvPr/>
        </p:nvSpPr>
        <p:spPr>
          <a:xfrm>
            <a:off x="1140418" y="4148284"/>
            <a:ext cx="437646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三元组损失 𝐿𝑡𝑟：</a:t>
            </a:r>
            <a:endParaRPr kumimoji="0" lang="en-US" altLang="zh-CN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marL="0" marR="0" lvl="0" indent="0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增强特征空间的类内紧密性和类间分离性。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1F873D00-1BB6-9099-F293-E35D4BC114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20455" y="4963161"/>
            <a:ext cx="4010660" cy="813222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A7487C10-8CC5-BE3E-4287-DCEB117D0C1C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79458" y="5880847"/>
            <a:ext cx="4698381" cy="591483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B02B888B-D217-5483-34A6-EE57C65EB17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726" y="3429000"/>
            <a:ext cx="4715174" cy="1977548"/>
          </a:xfrm>
          <a:prstGeom prst="rect">
            <a:avLst/>
          </a:prstGeom>
        </p:spPr>
      </p:pic>
      <p:pic>
        <p:nvPicPr>
          <p:cNvPr id="18" name="图片 17">
            <a:extLst>
              <a:ext uri="{FF2B5EF4-FFF2-40B4-BE49-F238E27FC236}">
                <a16:creationId xmlns:a16="http://schemas.microsoft.com/office/drawing/2014/main" id="{D7D50C4A-ACA8-8583-EAE9-785060B100B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725303" y="5722431"/>
            <a:ext cx="4618020" cy="52456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1" grpId="0" animBg="1"/>
      <p:bldP spid="34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91CBEBB-2A67-DD1D-F48F-7371207B7A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BC752C00-8710-2D27-EB36-24565CDFB01D}"/>
              </a:ext>
            </a:extLst>
          </p:cNvPr>
          <p:cNvSpPr txBox="1"/>
          <p:nvPr/>
        </p:nvSpPr>
        <p:spPr>
          <a:xfrm>
            <a:off x="11582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研究方法与过程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RESEARCH METHODS AND PROCESS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C2A0405-B624-FE6D-7107-99C4BA81E20B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7" name="PA-îśḷíďè">
            <a:extLst>
              <a:ext uri="{FF2B5EF4-FFF2-40B4-BE49-F238E27FC236}">
                <a16:creationId xmlns:a16="http://schemas.microsoft.com/office/drawing/2014/main" id="{F3605728-10AC-516A-3E85-4CFE540E075D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>
            <a:off x="815751" y="1310640"/>
            <a:ext cx="5026250" cy="5267960"/>
          </a:xfrm>
          <a:prstGeom prst="rect">
            <a:avLst/>
          </a:prstGeom>
          <a:solidFill>
            <a:srgbClr val="FECA07"/>
          </a:solidFill>
          <a:ln w="12700" cap="flat" cmpd="sng" algn="ctr">
            <a:noFill/>
            <a:prstDash val="solid"/>
            <a:miter lim="800000"/>
          </a:ln>
          <a:effectLst>
            <a:outerShdw blurRad="63500" dir="600000" sx="104000" sy="104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defRPr/>
            </a:pP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28" name="PA-FooterText ">
            <a:extLst>
              <a:ext uri="{FF2B5EF4-FFF2-40B4-BE49-F238E27FC236}">
                <a16:creationId xmlns:a16="http://schemas.microsoft.com/office/drawing/2014/main" id="{B56CD747-52AF-8694-BC08-CE6CDD2BA99B}"/>
              </a:ext>
            </a:extLst>
          </p:cNvPr>
          <p:cNvSpPr txBox="1"/>
          <p:nvPr>
            <p:custDataLst>
              <p:tags r:id="rId2"/>
            </p:custDataLst>
          </p:nvPr>
        </p:nvSpPr>
        <p:spPr>
          <a:xfrm flipH="1">
            <a:off x="1158211" y="1712337"/>
            <a:ext cx="4267228" cy="4776692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循环内更新</a:t>
            </a:r>
            <a:r>
              <a:rPr lang="zh-CN" altLang="en-US" sz="1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（</a:t>
            </a:r>
            <a:r>
              <a:rPr lang="en-US" altLang="zh-CN" sz="1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Cyclic Inner-Update</a:t>
            </a:r>
            <a:r>
              <a:rPr lang="zh-CN" altLang="en-US" sz="1800" b="1" dirty="0">
                <a:solidFill>
                  <a:schemeClr val="tx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）</a:t>
            </a:r>
            <a:endParaRPr lang="en-US" altLang="zh-CN" sz="1800" b="1" dirty="0">
              <a:solidFill>
                <a:schemeClr val="tx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defRPr/>
            </a:pP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使用循环学习率对平衡参数 𝜌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 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进行动态调整，模拟不同程度的风格变化场景。</a:t>
            </a: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lnSpc>
                <a:spcPct val="100000"/>
              </a:lnSpc>
              <a:defRPr/>
            </a:pPr>
            <a:endParaRPr lang="en-US" altLang="zh-CN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小学习率 </a:t>
            </a:r>
            <a:r>
              <a:rPr lang="zh-CN" altLang="en-US" b="1" dirty="0">
                <a:solidFill>
                  <a:srgbClr val="060607"/>
                </a:solidFill>
                <a:latin typeface="KaTeX_Main"/>
              </a:rPr>
              <a:t>𝛽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：当学习率较小时，对平衡参数 </a:t>
            </a:r>
            <a:r>
              <a:rPr lang="zh-CN" altLang="en-US" dirty="0">
                <a:solidFill>
                  <a:srgbClr val="060607"/>
                </a:solidFill>
                <a:latin typeface="KaTeX_Main"/>
              </a:rPr>
              <a:t>𝜌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 的调整幅度也较小。这模拟的是较容易处理的风格迁移场景，即风格变化不大，模型可以通过较小的参数调整来适应这些变化。</a:t>
            </a:r>
          </a:p>
          <a:p>
            <a:pPr algn="l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rgbClr val="060607"/>
                </a:solidFill>
                <a:latin typeface="-apple-system"/>
              </a:rPr>
              <a:t>大学习率 </a:t>
            </a:r>
            <a:r>
              <a:rPr lang="zh-CN" altLang="en-US" b="1" dirty="0">
                <a:solidFill>
                  <a:srgbClr val="060607"/>
                </a:solidFill>
                <a:latin typeface="KaTeX_Main"/>
              </a:rPr>
              <a:t>𝛽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：当学习率较大时，对平衡参数 </a:t>
            </a:r>
            <a:r>
              <a:rPr lang="zh-CN" altLang="en-US" dirty="0">
                <a:solidFill>
                  <a:srgbClr val="060607"/>
                </a:solidFill>
                <a:latin typeface="KaTeX_Main"/>
              </a:rPr>
              <a:t>𝜌</a:t>
            </a:r>
            <a:r>
              <a:rPr lang="zh-CN" altLang="en-US" dirty="0">
                <a:solidFill>
                  <a:srgbClr val="060607"/>
                </a:solidFill>
                <a:latin typeface="-apple-system"/>
              </a:rPr>
              <a:t> 的调整幅度也较大。这模拟的是更复杂的风格迁移场景，即风格变化较大，模型需要通过较大的参数调整来适应这些变化。</a:t>
            </a:r>
          </a:p>
          <a:p>
            <a:pPr algn="l">
              <a:lnSpc>
                <a:spcPct val="100000"/>
              </a:lnSpc>
              <a:defRPr/>
            </a:pPr>
            <a:endParaRPr lang="zh-CN" altLang="en-US" dirty="0">
              <a:solidFill>
                <a:schemeClr val="tx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1" name="PA-îśḷíďè">
            <a:extLst>
              <a:ext uri="{FF2B5EF4-FFF2-40B4-BE49-F238E27FC236}">
                <a16:creationId xmlns:a16="http://schemas.microsoft.com/office/drawing/2014/main" id="{750DF4DE-3FC7-E830-1999-038BFD877E12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>
            <a:off x="6479950" y="2544366"/>
            <a:ext cx="5026250" cy="2144474"/>
          </a:xfrm>
          <a:prstGeom prst="rect">
            <a:avLst/>
          </a:prstGeom>
          <a:solidFill>
            <a:srgbClr val="475D4A"/>
          </a:solidFill>
          <a:ln w="12700" cap="flat" cmpd="sng" algn="ctr">
            <a:noFill/>
            <a:prstDash val="solid"/>
            <a:miter lim="800000"/>
          </a:ln>
          <a:effectLst>
            <a:outerShdw blurRad="63500" dir="600000" sx="104000" sy="104000" algn="ctr" rotWithShape="0">
              <a:prstClr val="black">
                <a:alpha val="40000"/>
              </a:prstClr>
            </a:outerShdw>
          </a:effectLst>
        </p:spPr>
        <p:txBody>
          <a:bodyPr rot="0" spcFirstLastPara="0" vert="horz" wrap="square" lIns="91440" tIns="45720" rIns="91440" bIns="45720" numCol="1" spcCol="0" rtlCol="0" fromWordArt="0" anchor="ctr" anchorCtr="0" forceAA="0" compatLnSpc="1">
            <a:normAutofit/>
          </a:bodyPr>
          <a:lstStyle/>
          <a:p>
            <a:pPr algn="ctr">
              <a:defRPr/>
            </a:pPr>
            <a:endParaRPr lang="zh-CN" altLang="en-US" kern="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34" name="PA-FooterText ">
            <a:extLst>
              <a:ext uri="{FF2B5EF4-FFF2-40B4-BE49-F238E27FC236}">
                <a16:creationId xmlns:a16="http://schemas.microsoft.com/office/drawing/2014/main" id="{5E37B2C6-C334-5CF8-BCF7-F0F25717F671}"/>
              </a:ext>
            </a:extLst>
          </p:cNvPr>
          <p:cNvSpPr txBox="1"/>
          <p:nvPr>
            <p:custDataLst>
              <p:tags r:id="rId4"/>
            </p:custDataLst>
          </p:nvPr>
        </p:nvSpPr>
        <p:spPr>
          <a:xfrm flipH="1">
            <a:off x="6852920" y="2785606"/>
            <a:ext cx="4251960" cy="830997"/>
          </a:xfrm>
          <a:prstGeom prst="rect">
            <a:avLst/>
          </a:prstGeom>
        </p:spPr>
        <p:txBody>
          <a:bodyPr wrap="square">
            <a:spAutoFit/>
          </a:bodyPr>
          <a:lstStyle>
            <a:defPPr>
              <a:defRPr lang="zh-CN"/>
            </a:defPPr>
            <a:lvl1pPr algn="just">
              <a:lnSpc>
                <a:spcPct val="130000"/>
              </a:lnSpc>
              <a:spcBef>
                <a:spcPts val="600"/>
              </a:spcBef>
              <a:spcAft>
                <a:spcPts val="600"/>
              </a:spcAft>
              <a:defRPr sz="1600">
                <a:solidFill>
                  <a:schemeClr val="bg1">
                    <a:lumMod val="75000"/>
                  </a:schemeClr>
                </a:solidFill>
              </a:defRPr>
            </a:lvl1pPr>
          </a:lstStyle>
          <a:p>
            <a:pPr algn="ctr">
              <a:lnSpc>
                <a:spcPct val="100000"/>
              </a:lnSpc>
              <a:defRPr/>
            </a:pPr>
            <a:r>
              <a:rPr lang="zh-CN" altLang="en-US" sz="2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元测试与平衡参数更新</a:t>
            </a:r>
            <a:endParaRPr lang="en-US" altLang="zh-CN" sz="2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100000"/>
              </a:lnSpc>
              <a:defRPr/>
            </a:pPr>
            <a:r>
              <a:rPr lang="zh-CN" altLang="en-US" sz="1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（</a:t>
            </a:r>
            <a:r>
              <a:rPr lang="en-US" altLang="zh-CN" sz="1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Meta-Test and Balancing Parameter Update</a:t>
            </a:r>
            <a:r>
              <a:rPr lang="zh-CN" altLang="en-US" sz="1400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）</a:t>
            </a:r>
            <a:endParaRPr lang="en-US" altLang="zh-CN" sz="1400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5D0A337D-07C8-C8F2-9F86-0A98155F39A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4545" y="3737014"/>
            <a:ext cx="3648710" cy="636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75783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/>
      <p:bldP spid="31" grpId="0" animBg="1"/>
      <p:bldP spid="34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776239"/>
            <a:ext cx="7026433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数据分析与成果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Data Analysis and Results</a:t>
            </a:r>
          </a:p>
          <a:p>
            <a:endParaRPr lang="zh-CN" altLang="en-US" sz="3600" dirty="0">
              <a:solidFill>
                <a:schemeClr val="bg1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38368" y="2497976"/>
            <a:ext cx="199585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/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数据分析与成果</a:t>
            </a:r>
            <a:r>
              <a:rPr lang="en-US" altLang="zh-CN" sz="2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 sz="24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DATA ANALYSIS AND RESULT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Rectangle 2"/>
          <p:cNvSpPr/>
          <p:nvPr/>
        </p:nvSpPr>
        <p:spPr>
          <a:xfrm>
            <a:off x="3949505" y="2006350"/>
            <a:ext cx="7054764" cy="3648580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3" name="Rectangle: Rounded Corners 3"/>
          <p:cNvSpPr/>
          <p:nvPr/>
        </p:nvSpPr>
        <p:spPr>
          <a:xfrm>
            <a:off x="1282964" y="1290320"/>
            <a:ext cx="3680782" cy="5423854"/>
          </a:xfrm>
          <a:prstGeom prst="roundRect">
            <a:avLst>
              <a:gd name="adj" fmla="val 727"/>
            </a:avLst>
          </a:prstGeom>
          <a:solidFill>
            <a:schemeClr val="bg1"/>
          </a:solidFill>
          <a:ln>
            <a:noFill/>
          </a:ln>
          <a:effectLst>
            <a:outerShdw blurRad="1270000" dist="1092200" dir="2700000" sx="90000" sy="9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 dirty="0"/>
          </a:p>
        </p:txBody>
      </p:sp>
      <p:sp>
        <p:nvSpPr>
          <p:cNvPr id="7" name="Freeform: Shape 12"/>
          <p:cNvSpPr/>
          <p:nvPr/>
        </p:nvSpPr>
        <p:spPr>
          <a:xfrm>
            <a:off x="4539339" y="6586116"/>
            <a:ext cx="198863" cy="198863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75D4A"/>
            </a:solidFill>
          </a:ln>
          <a:effectLst>
            <a:outerShdw blurRad="4445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9" name="Freeform: Shape 15"/>
          <p:cNvSpPr/>
          <p:nvPr/>
        </p:nvSpPr>
        <p:spPr>
          <a:xfrm>
            <a:off x="1149033" y="4698388"/>
            <a:ext cx="198863" cy="198863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89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16" name="Rectangle 19"/>
          <p:cNvSpPr/>
          <p:nvPr/>
        </p:nvSpPr>
        <p:spPr>
          <a:xfrm>
            <a:off x="1458759" y="5752049"/>
            <a:ext cx="322143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模型组件的影响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域级采样的影响</a:t>
            </a:r>
          </a:p>
        </p:txBody>
      </p:sp>
      <p:sp>
        <p:nvSpPr>
          <p:cNvPr id="18" name="Rectangle 5"/>
          <p:cNvSpPr/>
          <p:nvPr/>
        </p:nvSpPr>
        <p:spPr>
          <a:xfrm>
            <a:off x="5090967" y="2532161"/>
            <a:ext cx="2940514" cy="72712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4125" b="1" dirty="0">
                <a:solidFill>
                  <a:srgbClr val="2A2822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进一步分析</a:t>
            </a:r>
            <a:endParaRPr lang="en-US" sz="4125" b="1" dirty="0">
              <a:solidFill>
                <a:srgbClr val="2A2822"/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Freeform: Shape 21"/>
          <p:cNvSpPr/>
          <p:nvPr/>
        </p:nvSpPr>
        <p:spPr>
          <a:xfrm>
            <a:off x="8031480" y="2847832"/>
            <a:ext cx="452542" cy="393879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solidFill>
            <a:srgbClr val="2A282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Group 12"/>
          <p:cNvGrpSpPr/>
          <p:nvPr/>
        </p:nvGrpSpPr>
        <p:grpSpPr>
          <a:xfrm>
            <a:off x="1479305" y="5175735"/>
            <a:ext cx="1620957" cy="623851"/>
            <a:chOff x="2030265" y="3315903"/>
            <a:chExt cx="2502972" cy="963310"/>
          </a:xfrm>
        </p:grpSpPr>
        <p:sp>
          <p:nvSpPr>
            <p:cNvPr id="29" name="Rectangle 13"/>
            <p:cNvSpPr/>
            <p:nvPr/>
          </p:nvSpPr>
          <p:spPr>
            <a:xfrm>
              <a:off x="2030265" y="3471291"/>
              <a:ext cx="2502972" cy="807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消融研究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Rectangle: Rounded Corners 14"/>
            <p:cNvSpPr/>
            <p:nvPr/>
          </p:nvSpPr>
          <p:spPr>
            <a:xfrm>
              <a:off x="2175174" y="3315903"/>
              <a:ext cx="360000" cy="25200"/>
            </a:xfrm>
            <a:prstGeom prst="roundRect">
              <a:avLst>
                <a:gd name="adj" fmla="val 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95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CD10F2F8-8591-AD86-713A-CDDCB831B22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86" y="1687891"/>
            <a:ext cx="3451737" cy="33789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D31FC5F-5600-F8BA-1775-A66CE18EE1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28482" y="3393121"/>
            <a:ext cx="7167780" cy="22618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9" grpId="0" animBg="1"/>
      <p:bldP spid="1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DD22D1-5E5B-A638-C9DC-D00B603D33E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327DAB00-ACE3-75F9-A25C-C80E55B60112}"/>
              </a:ext>
            </a:extLst>
          </p:cNvPr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数据分析与成果</a:t>
            </a:r>
            <a:r>
              <a:rPr lang="en-US" altLang="zh-CN" sz="2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 sz="24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DATA ANALYSIS AND RESULT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0CDC51F-A784-1103-8009-D55AA37E7C21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0B338870-92B7-D4C6-9886-831902DAF6F2}"/>
              </a:ext>
            </a:extLst>
          </p:cNvPr>
          <p:cNvSpPr/>
          <p:nvPr/>
        </p:nvSpPr>
        <p:spPr>
          <a:xfrm>
            <a:off x="3949505" y="2006350"/>
            <a:ext cx="7054764" cy="3648580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BB842CFD-E2D4-477A-C2B6-4344549A3427}"/>
              </a:ext>
            </a:extLst>
          </p:cNvPr>
          <p:cNvSpPr/>
          <p:nvPr/>
        </p:nvSpPr>
        <p:spPr>
          <a:xfrm>
            <a:off x="1282964" y="1290320"/>
            <a:ext cx="3680782" cy="5423854"/>
          </a:xfrm>
          <a:prstGeom prst="roundRect">
            <a:avLst>
              <a:gd name="adj" fmla="val 727"/>
            </a:avLst>
          </a:prstGeom>
          <a:solidFill>
            <a:schemeClr val="bg1"/>
          </a:solidFill>
          <a:ln>
            <a:noFill/>
          </a:ln>
          <a:effectLst>
            <a:outerShdw blurRad="1270000" dist="1092200" dir="2700000" sx="90000" sy="9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 dirty="0"/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84007F64-3A2B-7D9F-287C-2C784DBC8E4A}"/>
              </a:ext>
            </a:extLst>
          </p:cNvPr>
          <p:cNvSpPr/>
          <p:nvPr/>
        </p:nvSpPr>
        <p:spPr>
          <a:xfrm>
            <a:off x="4539339" y="6586116"/>
            <a:ext cx="198863" cy="198863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75D4A"/>
            </a:solidFill>
          </a:ln>
          <a:effectLst>
            <a:outerShdw blurRad="4445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id="{49E7384B-6E48-104B-397F-48D3A41F303A}"/>
              </a:ext>
            </a:extLst>
          </p:cNvPr>
          <p:cNvSpPr/>
          <p:nvPr/>
        </p:nvSpPr>
        <p:spPr>
          <a:xfrm>
            <a:off x="1149033" y="4698388"/>
            <a:ext cx="198863" cy="198863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89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0B5C164D-465F-25C3-B912-5FEBD139D00D}"/>
              </a:ext>
            </a:extLst>
          </p:cNvPr>
          <p:cNvSpPr/>
          <p:nvPr/>
        </p:nvSpPr>
        <p:spPr>
          <a:xfrm>
            <a:off x="1458759" y="5752049"/>
            <a:ext cx="322143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模型组件的影响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域级采样的影响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CCC0FB76-5334-74EF-FB31-9402340FEB07}"/>
              </a:ext>
            </a:extLst>
          </p:cNvPr>
          <p:cNvSpPr/>
          <p:nvPr/>
        </p:nvSpPr>
        <p:spPr>
          <a:xfrm>
            <a:off x="5090967" y="2532161"/>
            <a:ext cx="2940514" cy="72712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4125" b="1" dirty="0">
                <a:solidFill>
                  <a:srgbClr val="2A2822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进一步分析</a:t>
            </a:r>
            <a:endParaRPr lang="en-US" sz="4125" b="1" dirty="0">
              <a:solidFill>
                <a:srgbClr val="2A2822"/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Freeform: Shape 21">
            <a:extLst>
              <a:ext uri="{FF2B5EF4-FFF2-40B4-BE49-F238E27FC236}">
                <a16:creationId xmlns:a16="http://schemas.microsoft.com/office/drawing/2014/main" id="{42823FCA-A16F-9CEC-4ED9-5FC223CA85F2}"/>
              </a:ext>
            </a:extLst>
          </p:cNvPr>
          <p:cNvSpPr/>
          <p:nvPr/>
        </p:nvSpPr>
        <p:spPr>
          <a:xfrm>
            <a:off x="8031480" y="2847832"/>
            <a:ext cx="452542" cy="393879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solidFill>
            <a:srgbClr val="2A282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F3857C1F-838A-C934-504C-FA8CC45833D6}"/>
              </a:ext>
            </a:extLst>
          </p:cNvPr>
          <p:cNvGrpSpPr/>
          <p:nvPr/>
        </p:nvGrpSpPr>
        <p:grpSpPr>
          <a:xfrm>
            <a:off x="1479305" y="5175735"/>
            <a:ext cx="1620957" cy="623851"/>
            <a:chOff x="2030265" y="3315903"/>
            <a:chExt cx="2502972" cy="963310"/>
          </a:xfrm>
        </p:grpSpPr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3D37B86A-962E-7388-6288-7471FEDEE66C}"/>
                </a:ext>
              </a:extLst>
            </p:cNvPr>
            <p:cNvSpPr/>
            <p:nvPr/>
          </p:nvSpPr>
          <p:spPr>
            <a:xfrm>
              <a:off x="2030265" y="3471291"/>
              <a:ext cx="2502972" cy="807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消融研究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Rectangle: Rounded Corners 14">
              <a:extLst>
                <a:ext uri="{FF2B5EF4-FFF2-40B4-BE49-F238E27FC236}">
                  <a16:creationId xmlns:a16="http://schemas.microsoft.com/office/drawing/2014/main" id="{0EF878DC-F179-B3EE-5A67-CB2EBAEF02AE}"/>
                </a:ext>
              </a:extLst>
            </p:cNvPr>
            <p:cNvSpPr/>
            <p:nvPr/>
          </p:nvSpPr>
          <p:spPr>
            <a:xfrm>
              <a:off x="2175174" y="3315903"/>
              <a:ext cx="360000" cy="25200"/>
            </a:xfrm>
            <a:prstGeom prst="roundRect">
              <a:avLst>
                <a:gd name="adj" fmla="val 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95"/>
            </a:p>
          </p:txBody>
        </p:sp>
      </p:grpSp>
      <p:pic>
        <p:nvPicPr>
          <p:cNvPr id="11" name="图片 10">
            <a:extLst>
              <a:ext uri="{FF2B5EF4-FFF2-40B4-BE49-F238E27FC236}">
                <a16:creationId xmlns:a16="http://schemas.microsoft.com/office/drawing/2014/main" id="{FE7D33CE-478B-4B9F-BDA1-5106F443F05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8482" y="3393121"/>
            <a:ext cx="7167780" cy="2261809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C87420BF-BA67-A406-FB32-C60133B92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2963" y="214617"/>
            <a:ext cx="6610305" cy="64709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537211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9" grpId="0" animBg="1"/>
      <p:bldP spid="1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F49651-B95C-2C2C-C5D9-65FD70A1F9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框 3">
            <a:extLst>
              <a:ext uri="{FF2B5EF4-FFF2-40B4-BE49-F238E27FC236}">
                <a16:creationId xmlns:a16="http://schemas.microsoft.com/office/drawing/2014/main" id="{CE62D54C-C039-AE8D-79B7-48D65DB24E4C}"/>
              </a:ext>
            </a:extLst>
          </p:cNvPr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数据分析与成果</a:t>
            </a:r>
            <a:r>
              <a:rPr lang="en-US" altLang="zh-CN" sz="2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 sz="24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DATA ANALYSIS AND RESULT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DFB8039-4955-816A-9000-A86D3F29CB52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2" name="Rectangle 2">
            <a:extLst>
              <a:ext uri="{FF2B5EF4-FFF2-40B4-BE49-F238E27FC236}">
                <a16:creationId xmlns:a16="http://schemas.microsoft.com/office/drawing/2014/main" id="{D5BE3DD9-8B9B-DC96-D605-3CF800A3648F}"/>
              </a:ext>
            </a:extLst>
          </p:cNvPr>
          <p:cNvSpPr/>
          <p:nvPr/>
        </p:nvSpPr>
        <p:spPr>
          <a:xfrm>
            <a:off x="3949505" y="2006350"/>
            <a:ext cx="7054764" cy="3648580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3" name="Rectangle: Rounded Corners 3">
            <a:extLst>
              <a:ext uri="{FF2B5EF4-FFF2-40B4-BE49-F238E27FC236}">
                <a16:creationId xmlns:a16="http://schemas.microsoft.com/office/drawing/2014/main" id="{A1AA6F4B-D0DE-D7D0-16B7-8023385C3C69}"/>
              </a:ext>
            </a:extLst>
          </p:cNvPr>
          <p:cNvSpPr/>
          <p:nvPr/>
        </p:nvSpPr>
        <p:spPr>
          <a:xfrm>
            <a:off x="1282964" y="1290320"/>
            <a:ext cx="3680782" cy="5423854"/>
          </a:xfrm>
          <a:prstGeom prst="roundRect">
            <a:avLst>
              <a:gd name="adj" fmla="val 727"/>
            </a:avLst>
          </a:prstGeom>
          <a:solidFill>
            <a:schemeClr val="bg1"/>
          </a:solidFill>
          <a:ln>
            <a:noFill/>
          </a:ln>
          <a:effectLst>
            <a:outerShdw blurRad="1270000" dist="1092200" dir="2700000" sx="90000" sy="90000" algn="tl" rotWithShape="0">
              <a:prstClr val="black">
                <a:alpha val="55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 dirty="0"/>
          </a:p>
        </p:txBody>
      </p:sp>
      <p:sp>
        <p:nvSpPr>
          <p:cNvPr id="7" name="Freeform: Shape 12">
            <a:extLst>
              <a:ext uri="{FF2B5EF4-FFF2-40B4-BE49-F238E27FC236}">
                <a16:creationId xmlns:a16="http://schemas.microsoft.com/office/drawing/2014/main" id="{5C2A3986-BB55-E338-5669-3CB75C1F50FF}"/>
              </a:ext>
            </a:extLst>
          </p:cNvPr>
          <p:cNvSpPr/>
          <p:nvPr/>
        </p:nvSpPr>
        <p:spPr>
          <a:xfrm>
            <a:off x="4539339" y="6586116"/>
            <a:ext cx="198863" cy="198863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1"/>
          </a:solidFill>
          <a:ln>
            <a:solidFill>
              <a:srgbClr val="475D4A"/>
            </a:solidFill>
          </a:ln>
          <a:effectLst>
            <a:outerShdw blurRad="4445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9" name="Freeform: Shape 15">
            <a:extLst>
              <a:ext uri="{FF2B5EF4-FFF2-40B4-BE49-F238E27FC236}">
                <a16:creationId xmlns:a16="http://schemas.microsoft.com/office/drawing/2014/main" id="{F3282600-78F4-6F74-DCB7-9AB28D558719}"/>
              </a:ext>
            </a:extLst>
          </p:cNvPr>
          <p:cNvSpPr/>
          <p:nvPr/>
        </p:nvSpPr>
        <p:spPr>
          <a:xfrm>
            <a:off x="1149033" y="4698388"/>
            <a:ext cx="198863" cy="198863"/>
          </a:xfrm>
          <a:custGeom>
            <a:avLst/>
            <a:gdLst>
              <a:gd name="connsiteX0" fmla="*/ 877329 w 1754660"/>
              <a:gd name="connsiteY0" fmla="*/ 244759 h 1754660"/>
              <a:gd name="connsiteX1" fmla="*/ 244758 w 1754660"/>
              <a:gd name="connsiteY1" fmla="*/ 877329 h 1754660"/>
              <a:gd name="connsiteX2" fmla="*/ 877329 w 1754660"/>
              <a:gd name="connsiteY2" fmla="*/ 1509899 h 1754660"/>
              <a:gd name="connsiteX3" fmla="*/ 1509900 w 1754660"/>
              <a:gd name="connsiteY3" fmla="*/ 877329 h 1754660"/>
              <a:gd name="connsiteX4" fmla="*/ 877329 w 1754660"/>
              <a:gd name="connsiteY4" fmla="*/ 244759 h 1754660"/>
              <a:gd name="connsiteX5" fmla="*/ 877330 w 1754660"/>
              <a:gd name="connsiteY5" fmla="*/ 0 h 1754660"/>
              <a:gd name="connsiteX6" fmla="*/ 1754660 w 1754660"/>
              <a:gd name="connsiteY6" fmla="*/ 877330 h 1754660"/>
              <a:gd name="connsiteX7" fmla="*/ 877330 w 1754660"/>
              <a:gd name="connsiteY7" fmla="*/ 1754660 h 1754660"/>
              <a:gd name="connsiteX8" fmla="*/ 0 w 1754660"/>
              <a:gd name="connsiteY8" fmla="*/ 877330 h 1754660"/>
              <a:gd name="connsiteX9" fmla="*/ 877330 w 1754660"/>
              <a:gd name="connsiteY9" fmla="*/ 0 h 175466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754660" h="1754660">
                <a:moveTo>
                  <a:pt x="877329" y="244759"/>
                </a:moveTo>
                <a:cubicBezTo>
                  <a:pt x="527970" y="244759"/>
                  <a:pt x="244758" y="527970"/>
                  <a:pt x="244758" y="877329"/>
                </a:cubicBezTo>
                <a:cubicBezTo>
                  <a:pt x="244758" y="1226688"/>
                  <a:pt x="527970" y="1509899"/>
                  <a:pt x="877329" y="1509899"/>
                </a:cubicBezTo>
                <a:cubicBezTo>
                  <a:pt x="1226688" y="1509899"/>
                  <a:pt x="1509900" y="1226688"/>
                  <a:pt x="1509900" y="877329"/>
                </a:cubicBezTo>
                <a:cubicBezTo>
                  <a:pt x="1509900" y="527970"/>
                  <a:pt x="1226688" y="244759"/>
                  <a:pt x="877329" y="244759"/>
                </a:cubicBezTo>
                <a:close/>
                <a:moveTo>
                  <a:pt x="877330" y="0"/>
                </a:moveTo>
                <a:cubicBezTo>
                  <a:pt x="1361866" y="0"/>
                  <a:pt x="1754660" y="392794"/>
                  <a:pt x="1754660" y="877330"/>
                </a:cubicBezTo>
                <a:cubicBezTo>
                  <a:pt x="1754660" y="1361866"/>
                  <a:pt x="1361866" y="1754660"/>
                  <a:pt x="877330" y="1754660"/>
                </a:cubicBezTo>
                <a:cubicBezTo>
                  <a:pt x="392794" y="1754660"/>
                  <a:pt x="0" y="1361866"/>
                  <a:pt x="0" y="877330"/>
                </a:cubicBezTo>
                <a:cubicBezTo>
                  <a:pt x="0" y="392794"/>
                  <a:pt x="392794" y="0"/>
                  <a:pt x="87733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>
            <a:outerShdw blurRad="88900" dist="38100" dir="2700000" algn="tl" rotWithShape="0">
              <a:schemeClr val="bg1">
                <a:lumMod val="50000"/>
                <a:alpha val="4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395"/>
          </a:p>
        </p:txBody>
      </p:sp>
      <p:sp>
        <p:nvSpPr>
          <p:cNvPr id="16" name="Rectangle 19">
            <a:extLst>
              <a:ext uri="{FF2B5EF4-FFF2-40B4-BE49-F238E27FC236}">
                <a16:creationId xmlns:a16="http://schemas.microsoft.com/office/drawing/2014/main" id="{A8AD3EA2-A388-BB57-D46D-5E5BC75F1D7E}"/>
              </a:ext>
            </a:extLst>
          </p:cNvPr>
          <p:cNvSpPr/>
          <p:nvPr/>
        </p:nvSpPr>
        <p:spPr>
          <a:xfrm>
            <a:off x="1458759" y="5752049"/>
            <a:ext cx="3221435" cy="7005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模型组件的影响</a:t>
            </a:r>
            <a:endParaRPr lang="en-US" altLang="zh-CN" sz="1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charset="-122"/>
              <a:ea typeface="微软雅黑" panose="020B0503020204020204" charset="-122"/>
            </a:endParaRPr>
          </a:p>
          <a:p>
            <a:pPr>
              <a:lnSpc>
                <a:spcPct val="150000"/>
              </a:lnSpc>
            </a:pPr>
            <a:r>
              <a:rPr lang="zh-CN" altLang="en-US" sz="1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charset="-122"/>
                <a:ea typeface="微软雅黑" panose="020B0503020204020204" charset="-122"/>
              </a:rPr>
              <a:t>域级采样的影响</a:t>
            </a:r>
          </a:p>
        </p:txBody>
      </p:sp>
      <p:sp>
        <p:nvSpPr>
          <p:cNvPr id="18" name="Rectangle 5">
            <a:extLst>
              <a:ext uri="{FF2B5EF4-FFF2-40B4-BE49-F238E27FC236}">
                <a16:creationId xmlns:a16="http://schemas.microsoft.com/office/drawing/2014/main" id="{7FAD9149-FA75-BBCD-4CB1-7B533683EE7B}"/>
              </a:ext>
            </a:extLst>
          </p:cNvPr>
          <p:cNvSpPr/>
          <p:nvPr/>
        </p:nvSpPr>
        <p:spPr>
          <a:xfrm>
            <a:off x="5090967" y="2532161"/>
            <a:ext cx="2940514" cy="727122"/>
          </a:xfrm>
          <a:prstGeom prst="rect">
            <a:avLst/>
          </a:prstGeom>
          <a:effectLst/>
        </p:spPr>
        <p:txBody>
          <a:bodyPr wrap="square">
            <a:spAutoFit/>
          </a:bodyPr>
          <a:lstStyle/>
          <a:p>
            <a:r>
              <a:rPr lang="zh-CN" altLang="en-US" sz="4125" b="1" dirty="0">
                <a:solidFill>
                  <a:srgbClr val="2A2822"/>
                </a:solidFill>
                <a:latin typeface="Arial" panose="020B0604020202020204" pitchFamily="34" charset="0"/>
                <a:ea typeface="Roboto Condensed" panose="02000000000000000000" pitchFamily="2" charset="0"/>
                <a:cs typeface="Arial" panose="020B0604020202020204" pitchFamily="34" charset="0"/>
              </a:rPr>
              <a:t>进一步分析</a:t>
            </a:r>
            <a:endParaRPr lang="en-US" sz="4125" b="1" dirty="0">
              <a:solidFill>
                <a:srgbClr val="2A2822"/>
              </a:solidFill>
              <a:latin typeface="Arial" panose="020B0604020202020204" pitchFamily="34" charset="0"/>
              <a:ea typeface="Roboto Condensed" panose="02000000000000000000" pitchFamily="2" charset="0"/>
              <a:cs typeface="Arial" panose="020B0604020202020204" pitchFamily="34" charset="0"/>
            </a:endParaRPr>
          </a:p>
        </p:txBody>
      </p:sp>
      <p:sp>
        <p:nvSpPr>
          <p:cNvPr id="24" name="Freeform: Shape 21">
            <a:extLst>
              <a:ext uri="{FF2B5EF4-FFF2-40B4-BE49-F238E27FC236}">
                <a16:creationId xmlns:a16="http://schemas.microsoft.com/office/drawing/2014/main" id="{D74EA42F-C26B-5C1E-B339-5D7A29884932}"/>
              </a:ext>
            </a:extLst>
          </p:cNvPr>
          <p:cNvSpPr/>
          <p:nvPr/>
        </p:nvSpPr>
        <p:spPr>
          <a:xfrm>
            <a:off x="8031480" y="2847832"/>
            <a:ext cx="452542" cy="393879"/>
          </a:xfrm>
          <a:custGeom>
            <a:avLst/>
            <a:gdLst>
              <a:gd name="connsiteX0" fmla="*/ 395021 w 395021"/>
              <a:gd name="connsiteY0" fmla="*/ 0 h 343815"/>
              <a:gd name="connsiteX1" fmla="*/ 395021 w 395021"/>
              <a:gd name="connsiteY1" fmla="*/ 70714 h 343815"/>
              <a:gd name="connsiteX2" fmla="*/ 320650 w 395021"/>
              <a:gd name="connsiteY2" fmla="*/ 179223 h 343815"/>
              <a:gd name="connsiteX3" fmla="*/ 395021 w 395021"/>
              <a:gd name="connsiteY3" fmla="*/ 179223 h 343815"/>
              <a:gd name="connsiteX4" fmla="*/ 395021 w 395021"/>
              <a:gd name="connsiteY4" fmla="*/ 343815 h 343815"/>
              <a:gd name="connsiteX5" fmla="*/ 242621 w 395021"/>
              <a:gd name="connsiteY5" fmla="*/ 343815 h 343815"/>
              <a:gd name="connsiteX6" fmla="*/ 242621 w 395021"/>
              <a:gd name="connsiteY6" fmla="*/ 179223 h 343815"/>
              <a:gd name="connsiteX7" fmla="*/ 287731 w 395021"/>
              <a:gd name="connsiteY7" fmla="*/ 63399 h 343815"/>
              <a:gd name="connsiteX8" fmla="*/ 395021 w 395021"/>
              <a:gd name="connsiteY8" fmla="*/ 0 h 343815"/>
              <a:gd name="connsiteX9" fmla="*/ 152400 w 395021"/>
              <a:gd name="connsiteY9" fmla="*/ 0 h 343815"/>
              <a:gd name="connsiteX10" fmla="*/ 152400 w 395021"/>
              <a:gd name="connsiteY10" fmla="*/ 70714 h 343815"/>
              <a:gd name="connsiteX11" fmla="*/ 78029 w 395021"/>
              <a:gd name="connsiteY11" fmla="*/ 179223 h 343815"/>
              <a:gd name="connsiteX12" fmla="*/ 152400 w 395021"/>
              <a:gd name="connsiteY12" fmla="*/ 179223 h 343815"/>
              <a:gd name="connsiteX13" fmla="*/ 152400 w 395021"/>
              <a:gd name="connsiteY13" fmla="*/ 343815 h 343815"/>
              <a:gd name="connsiteX14" fmla="*/ 0 w 395021"/>
              <a:gd name="connsiteY14" fmla="*/ 343815 h 343815"/>
              <a:gd name="connsiteX15" fmla="*/ 0 w 395021"/>
              <a:gd name="connsiteY15" fmla="*/ 179223 h 343815"/>
              <a:gd name="connsiteX16" fmla="*/ 45111 w 395021"/>
              <a:gd name="connsiteY16" fmla="*/ 63399 h 343815"/>
              <a:gd name="connsiteX17" fmla="*/ 152400 w 395021"/>
              <a:gd name="connsiteY17" fmla="*/ 0 h 3438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</a:cxnLst>
            <a:rect l="l" t="t" r="r" b="b"/>
            <a:pathLst>
              <a:path w="395021" h="343815">
                <a:moveTo>
                  <a:pt x="395021" y="0"/>
                </a:moveTo>
                <a:lnTo>
                  <a:pt x="395021" y="70714"/>
                </a:lnTo>
                <a:cubicBezTo>
                  <a:pt x="345440" y="87783"/>
                  <a:pt x="320650" y="123952"/>
                  <a:pt x="320650" y="179223"/>
                </a:cubicBezTo>
                <a:lnTo>
                  <a:pt x="395021" y="179223"/>
                </a:lnTo>
                <a:lnTo>
                  <a:pt x="395021" y="343815"/>
                </a:lnTo>
                <a:lnTo>
                  <a:pt x="242621" y="343815"/>
                </a:lnTo>
                <a:lnTo>
                  <a:pt x="242621" y="179223"/>
                </a:lnTo>
                <a:cubicBezTo>
                  <a:pt x="242621" y="135332"/>
                  <a:pt x="257658" y="96724"/>
                  <a:pt x="287731" y="63399"/>
                </a:cubicBezTo>
                <a:cubicBezTo>
                  <a:pt x="314554" y="34138"/>
                  <a:pt x="350317" y="13005"/>
                  <a:pt x="395021" y="0"/>
                </a:cubicBezTo>
                <a:close/>
                <a:moveTo>
                  <a:pt x="152400" y="0"/>
                </a:moveTo>
                <a:lnTo>
                  <a:pt x="152400" y="70714"/>
                </a:lnTo>
                <a:cubicBezTo>
                  <a:pt x="102819" y="87783"/>
                  <a:pt x="78029" y="123952"/>
                  <a:pt x="78029" y="179223"/>
                </a:cubicBezTo>
                <a:lnTo>
                  <a:pt x="152400" y="179223"/>
                </a:lnTo>
                <a:lnTo>
                  <a:pt x="152400" y="343815"/>
                </a:lnTo>
                <a:lnTo>
                  <a:pt x="0" y="343815"/>
                </a:lnTo>
                <a:lnTo>
                  <a:pt x="0" y="179223"/>
                </a:lnTo>
                <a:cubicBezTo>
                  <a:pt x="0" y="135332"/>
                  <a:pt x="15037" y="96724"/>
                  <a:pt x="45111" y="63399"/>
                </a:cubicBezTo>
                <a:cubicBezTo>
                  <a:pt x="71933" y="34138"/>
                  <a:pt x="107696" y="13005"/>
                  <a:pt x="152400" y="0"/>
                </a:cubicBezTo>
                <a:close/>
              </a:path>
            </a:pathLst>
          </a:custGeom>
          <a:solidFill>
            <a:srgbClr val="2A2822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d-ID" sz="1125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grpSp>
        <p:nvGrpSpPr>
          <p:cNvPr id="27" name="Group 12">
            <a:extLst>
              <a:ext uri="{FF2B5EF4-FFF2-40B4-BE49-F238E27FC236}">
                <a16:creationId xmlns:a16="http://schemas.microsoft.com/office/drawing/2014/main" id="{D56B2948-2C5E-97C3-6603-B93CA408CFAE}"/>
              </a:ext>
            </a:extLst>
          </p:cNvPr>
          <p:cNvGrpSpPr/>
          <p:nvPr/>
        </p:nvGrpSpPr>
        <p:grpSpPr>
          <a:xfrm>
            <a:off x="1479305" y="5175735"/>
            <a:ext cx="1620957" cy="623851"/>
            <a:chOff x="2030265" y="3315903"/>
            <a:chExt cx="2502972" cy="963310"/>
          </a:xfrm>
        </p:grpSpPr>
        <p:sp>
          <p:nvSpPr>
            <p:cNvPr id="29" name="Rectangle 13">
              <a:extLst>
                <a:ext uri="{FF2B5EF4-FFF2-40B4-BE49-F238E27FC236}">
                  <a16:creationId xmlns:a16="http://schemas.microsoft.com/office/drawing/2014/main" id="{F3D06AF0-455B-0785-5B59-2D351BC6267E}"/>
                </a:ext>
              </a:extLst>
            </p:cNvPr>
            <p:cNvSpPr/>
            <p:nvPr/>
          </p:nvSpPr>
          <p:spPr>
            <a:xfrm>
              <a:off x="2030265" y="3471291"/>
              <a:ext cx="2502972" cy="80792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Arial" panose="020B0604020202020204" pitchFamily="34" charset="0"/>
                </a:rPr>
                <a:t>消融研究</a:t>
              </a:r>
              <a:endParaRPr lang="en-US" altLang="zh-CN" sz="28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endParaRPr>
            </a:p>
          </p:txBody>
        </p:sp>
        <p:sp>
          <p:nvSpPr>
            <p:cNvPr id="30" name="Rectangle: Rounded Corners 14">
              <a:extLst>
                <a:ext uri="{FF2B5EF4-FFF2-40B4-BE49-F238E27FC236}">
                  <a16:creationId xmlns:a16="http://schemas.microsoft.com/office/drawing/2014/main" id="{6DEFAD68-6118-5C7A-AC1A-DC9F0E6A56C9}"/>
                </a:ext>
              </a:extLst>
            </p:cNvPr>
            <p:cNvSpPr/>
            <p:nvPr/>
          </p:nvSpPr>
          <p:spPr>
            <a:xfrm>
              <a:off x="2175174" y="3315903"/>
              <a:ext cx="360000" cy="25200"/>
            </a:xfrm>
            <a:prstGeom prst="roundRect">
              <a:avLst>
                <a:gd name="adj" fmla="val 0"/>
              </a:avLst>
            </a:prstGeom>
            <a:solidFill>
              <a:srgbClr val="FECA0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 sz="395"/>
            </a:p>
          </p:txBody>
        </p:sp>
      </p:grpSp>
      <p:pic>
        <p:nvPicPr>
          <p:cNvPr id="8" name="图片 7">
            <a:extLst>
              <a:ext uri="{FF2B5EF4-FFF2-40B4-BE49-F238E27FC236}">
                <a16:creationId xmlns:a16="http://schemas.microsoft.com/office/drawing/2014/main" id="{D924DF5D-D4FE-BAD0-032C-60EC5CC558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86" y="1687891"/>
            <a:ext cx="3451737" cy="3378959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2EC7B95C-DA2E-EDE5-DEB1-432712AF4D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52" y="2038130"/>
            <a:ext cx="11361095" cy="35850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2004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spd="slow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75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2" decel="10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75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75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decel="100000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75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8" decel="10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75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25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7" grpId="0" animBg="1"/>
      <p:bldP spid="9" grpId="0" animBg="1"/>
      <p:bldP spid="16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"/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11071888" y="151375"/>
            <a:ext cx="901700" cy="896126"/>
          </a:xfrm>
          <a:prstGeom prst="flowChartConnector">
            <a:avLst/>
          </a:prstGeom>
        </p:spPr>
      </p:pic>
      <p:cxnSp>
        <p:nvCxnSpPr>
          <p:cNvPr id="28" name="直接连接符 27"/>
          <p:cNvCxnSpPr/>
          <p:nvPr/>
        </p:nvCxnSpPr>
        <p:spPr>
          <a:xfrm>
            <a:off x="6936173" y="1091112"/>
            <a:ext cx="0" cy="5766888"/>
          </a:xfrm>
          <a:prstGeom prst="line">
            <a:avLst/>
          </a:prstGeom>
          <a:ln w="19050" cap="rnd">
            <a:solidFill>
              <a:srgbClr val="475D4A"/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" name="组合 2"/>
          <p:cNvGrpSpPr/>
          <p:nvPr/>
        </p:nvGrpSpPr>
        <p:grpSpPr>
          <a:xfrm>
            <a:off x="6653953" y="1614160"/>
            <a:ext cx="537820" cy="537824"/>
            <a:chOff x="6667263" y="2169440"/>
            <a:chExt cx="537820" cy="537824"/>
          </a:xfrm>
        </p:grpSpPr>
        <p:sp>
          <p:nvSpPr>
            <p:cNvPr id="29" name="ïṡḷîde"/>
            <p:cNvSpPr/>
            <p:nvPr/>
          </p:nvSpPr>
          <p:spPr>
            <a:xfrm>
              <a:off x="6667263" y="2169440"/>
              <a:ext cx="537820" cy="537824"/>
            </a:xfrm>
            <a:prstGeom prst="ellipse">
              <a:avLst/>
            </a:prstGeom>
            <a:solidFill>
              <a:srgbClr val="FECA07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0" name="ïṧ1ïḋe"/>
            <p:cNvSpPr/>
            <p:nvPr/>
          </p:nvSpPr>
          <p:spPr bwMode="auto">
            <a:xfrm>
              <a:off x="6799055" y="2362711"/>
              <a:ext cx="274236" cy="197898"/>
            </a:xfrm>
            <a:custGeom>
              <a:avLst/>
              <a:gdLst>
                <a:gd name="connsiteX0" fmla="*/ 91000 w 605879"/>
                <a:gd name="connsiteY0" fmla="*/ 173662 h 437224"/>
                <a:gd name="connsiteX1" fmla="*/ 331193 w 605879"/>
                <a:gd name="connsiteY1" fmla="*/ 173662 h 437224"/>
                <a:gd name="connsiteX2" fmla="*/ 342454 w 605879"/>
                <a:gd name="connsiteY2" fmla="*/ 184882 h 437224"/>
                <a:gd name="connsiteX3" fmla="*/ 331193 w 605879"/>
                <a:gd name="connsiteY3" fmla="*/ 196102 h 437224"/>
                <a:gd name="connsiteX4" fmla="*/ 91000 w 605879"/>
                <a:gd name="connsiteY4" fmla="*/ 196102 h 437224"/>
                <a:gd name="connsiteX5" fmla="*/ 79739 w 605879"/>
                <a:gd name="connsiteY5" fmla="*/ 184882 h 437224"/>
                <a:gd name="connsiteX6" fmla="*/ 91000 w 605879"/>
                <a:gd name="connsiteY6" fmla="*/ 173662 h 437224"/>
                <a:gd name="connsiteX7" fmla="*/ 421630 w 605879"/>
                <a:gd name="connsiteY7" fmla="*/ 131441 h 437224"/>
                <a:gd name="connsiteX8" fmla="*/ 423552 w 605879"/>
                <a:gd name="connsiteY8" fmla="*/ 152274 h 437224"/>
                <a:gd name="connsiteX9" fmla="*/ 275961 w 605879"/>
                <a:gd name="connsiteY9" fmla="*/ 300986 h 437224"/>
                <a:gd name="connsiteX10" fmla="*/ 408175 w 605879"/>
                <a:gd name="connsiteY10" fmla="*/ 358277 h 437224"/>
                <a:gd name="connsiteX11" fmla="*/ 418060 w 605879"/>
                <a:gd name="connsiteY11" fmla="*/ 365267 h 437224"/>
                <a:gd name="connsiteX12" fmla="*/ 488218 w 605879"/>
                <a:gd name="connsiteY12" fmla="*/ 410360 h 437224"/>
                <a:gd name="connsiteX13" fmla="*/ 474214 w 605879"/>
                <a:gd name="connsiteY13" fmla="*/ 363348 h 437224"/>
                <a:gd name="connsiteX14" fmla="*/ 482039 w 605879"/>
                <a:gd name="connsiteY14" fmla="*/ 349916 h 437224"/>
                <a:gd name="connsiteX15" fmla="*/ 583363 w 605879"/>
                <a:gd name="connsiteY15" fmla="*/ 244928 h 437224"/>
                <a:gd name="connsiteX16" fmla="*/ 421630 w 605879"/>
                <a:gd name="connsiteY16" fmla="*/ 131441 h 437224"/>
                <a:gd name="connsiteX17" fmla="*/ 75898 w 605879"/>
                <a:gd name="connsiteY17" fmla="*/ 120173 h 437224"/>
                <a:gd name="connsiteX18" fmla="*/ 340509 w 605879"/>
                <a:gd name="connsiteY18" fmla="*/ 120173 h 437224"/>
                <a:gd name="connsiteX19" fmla="*/ 351769 w 605879"/>
                <a:gd name="connsiteY19" fmla="*/ 131428 h 437224"/>
                <a:gd name="connsiteX20" fmla="*/ 340509 w 605879"/>
                <a:gd name="connsiteY20" fmla="*/ 142683 h 437224"/>
                <a:gd name="connsiteX21" fmla="*/ 75898 w 605879"/>
                <a:gd name="connsiteY21" fmla="*/ 142683 h 437224"/>
                <a:gd name="connsiteX22" fmla="*/ 64638 w 605879"/>
                <a:gd name="connsiteY22" fmla="*/ 131428 h 437224"/>
                <a:gd name="connsiteX23" fmla="*/ 75898 w 605879"/>
                <a:gd name="connsiteY23" fmla="*/ 120173 h 437224"/>
                <a:gd name="connsiteX24" fmla="*/ 210609 w 605879"/>
                <a:gd name="connsiteY24" fmla="*/ 22478 h 437224"/>
                <a:gd name="connsiteX25" fmla="*/ 22516 w 605879"/>
                <a:gd name="connsiteY25" fmla="*/ 153508 h 437224"/>
                <a:gd name="connsiteX26" fmla="*/ 139216 w 605879"/>
                <a:gd name="connsiteY26" fmla="*/ 274807 h 437224"/>
                <a:gd name="connsiteX27" fmla="*/ 147042 w 605879"/>
                <a:gd name="connsiteY27" fmla="*/ 288102 h 437224"/>
                <a:gd name="connsiteX28" fmla="*/ 130017 w 605879"/>
                <a:gd name="connsiteY28" fmla="*/ 344297 h 437224"/>
                <a:gd name="connsiteX29" fmla="*/ 214041 w 605879"/>
                <a:gd name="connsiteY29" fmla="*/ 291254 h 437224"/>
                <a:gd name="connsiteX30" fmla="*/ 223927 w 605879"/>
                <a:gd name="connsiteY30" fmla="*/ 284264 h 437224"/>
                <a:gd name="connsiteX31" fmla="*/ 398839 w 605879"/>
                <a:gd name="connsiteY31" fmla="*/ 152960 h 437224"/>
                <a:gd name="connsiteX32" fmla="*/ 369596 w 605879"/>
                <a:gd name="connsiteY32" fmla="*/ 80592 h 437224"/>
                <a:gd name="connsiteX33" fmla="*/ 210609 w 605879"/>
                <a:gd name="connsiteY33" fmla="*/ 22478 h 437224"/>
                <a:gd name="connsiteX34" fmla="*/ 210609 w 605879"/>
                <a:gd name="connsiteY34" fmla="*/ 0 h 437224"/>
                <a:gd name="connsiteX35" fmla="*/ 385796 w 605879"/>
                <a:gd name="connsiteY35" fmla="*/ 64967 h 437224"/>
                <a:gd name="connsiteX36" fmla="*/ 414079 w 605879"/>
                <a:gd name="connsiteY36" fmla="*/ 109100 h 437224"/>
                <a:gd name="connsiteX37" fmla="*/ 419845 w 605879"/>
                <a:gd name="connsiteY37" fmla="*/ 108963 h 437224"/>
                <a:gd name="connsiteX38" fmla="*/ 605879 w 605879"/>
                <a:gd name="connsiteY38" fmla="*/ 244928 h 437224"/>
                <a:gd name="connsiteX39" fmla="*/ 498515 w 605879"/>
                <a:gd name="connsiteY39" fmla="*/ 368420 h 437224"/>
                <a:gd name="connsiteX40" fmla="*/ 516088 w 605879"/>
                <a:gd name="connsiteY40" fmla="*/ 414609 h 437224"/>
                <a:gd name="connsiteX41" fmla="*/ 522953 w 605879"/>
                <a:gd name="connsiteY41" fmla="*/ 428178 h 437224"/>
                <a:gd name="connsiteX42" fmla="*/ 510185 w 605879"/>
                <a:gd name="connsiteY42" fmla="*/ 437224 h 437224"/>
                <a:gd name="connsiteX43" fmla="*/ 400487 w 605879"/>
                <a:gd name="connsiteY43" fmla="*/ 380344 h 437224"/>
                <a:gd name="connsiteX44" fmla="*/ 250836 w 605879"/>
                <a:gd name="connsiteY44" fmla="*/ 304275 h 437224"/>
                <a:gd name="connsiteX45" fmla="*/ 231752 w 605879"/>
                <a:gd name="connsiteY45" fmla="*/ 306331 h 437224"/>
                <a:gd name="connsiteX46" fmla="*/ 107639 w 605879"/>
                <a:gd name="connsiteY46" fmla="*/ 371161 h 437224"/>
                <a:gd name="connsiteX47" fmla="*/ 94596 w 605879"/>
                <a:gd name="connsiteY47" fmla="*/ 361978 h 437224"/>
                <a:gd name="connsiteX48" fmla="*/ 102009 w 605879"/>
                <a:gd name="connsiteY48" fmla="*/ 348135 h 437224"/>
                <a:gd name="connsiteX49" fmla="*/ 122741 w 605879"/>
                <a:gd name="connsiteY49" fmla="*/ 293173 h 437224"/>
                <a:gd name="connsiteX50" fmla="*/ 0 w 605879"/>
                <a:gd name="connsiteY50" fmla="*/ 153508 h 437224"/>
                <a:gd name="connsiteX51" fmla="*/ 210609 w 605879"/>
                <a:gd name="connsiteY51" fmla="*/ 0 h 4372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</a:cxnLst>
              <a:rect l="l" t="t" r="r" b="b"/>
              <a:pathLst>
                <a:path w="605879" h="437224">
                  <a:moveTo>
                    <a:pt x="91000" y="173662"/>
                  </a:moveTo>
                  <a:lnTo>
                    <a:pt x="331193" y="173662"/>
                  </a:lnTo>
                  <a:cubicBezTo>
                    <a:pt x="337373" y="173662"/>
                    <a:pt x="342454" y="178725"/>
                    <a:pt x="342454" y="184882"/>
                  </a:cubicBezTo>
                  <a:cubicBezTo>
                    <a:pt x="342454" y="191040"/>
                    <a:pt x="337373" y="196102"/>
                    <a:pt x="331193" y="196102"/>
                  </a:cubicBezTo>
                  <a:lnTo>
                    <a:pt x="91000" y="196102"/>
                  </a:lnTo>
                  <a:cubicBezTo>
                    <a:pt x="84683" y="196102"/>
                    <a:pt x="79739" y="191040"/>
                    <a:pt x="79739" y="184882"/>
                  </a:cubicBezTo>
                  <a:cubicBezTo>
                    <a:pt x="79739" y="178725"/>
                    <a:pt x="84683" y="173662"/>
                    <a:pt x="91000" y="173662"/>
                  </a:cubicBezTo>
                  <a:close/>
                  <a:moveTo>
                    <a:pt x="421630" y="131441"/>
                  </a:moveTo>
                  <a:cubicBezTo>
                    <a:pt x="423003" y="138294"/>
                    <a:pt x="423552" y="145284"/>
                    <a:pt x="423552" y="152274"/>
                  </a:cubicBezTo>
                  <a:cubicBezTo>
                    <a:pt x="423552" y="220668"/>
                    <a:pt x="362456" y="281249"/>
                    <a:pt x="275961" y="300986"/>
                  </a:cubicBezTo>
                  <a:cubicBezTo>
                    <a:pt x="302047" y="334017"/>
                    <a:pt x="350924" y="355536"/>
                    <a:pt x="408175" y="358277"/>
                  </a:cubicBezTo>
                  <a:cubicBezTo>
                    <a:pt x="412569" y="358551"/>
                    <a:pt x="416413" y="361293"/>
                    <a:pt x="418060" y="365267"/>
                  </a:cubicBezTo>
                  <a:cubicBezTo>
                    <a:pt x="427259" y="388019"/>
                    <a:pt x="463505" y="403370"/>
                    <a:pt x="488218" y="410360"/>
                  </a:cubicBezTo>
                  <a:cubicBezTo>
                    <a:pt x="483962" y="399944"/>
                    <a:pt x="479156" y="385004"/>
                    <a:pt x="474214" y="363348"/>
                  </a:cubicBezTo>
                  <a:cubicBezTo>
                    <a:pt x="472841" y="357455"/>
                    <a:pt x="476273" y="351698"/>
                    <a:pt x="482039" y="349916"/>
                  </a:cubicBezTo>
                  <a:cubicBezTo>
                    <a:pt x="543685" y="332236"/>
                    <a:pt x="583500" y="290980"/>
                    <a:pt x="583363" y="244928"/>
                  </a:cubicBezTo>
                  <a:cubicBezTo>
                    <a:pt x="583363" y="182839"/>
                    <a:pt x="511009" y="132126"/>
                    <a:pt x="421630" y="131441"/>
                  </a:cubicBezTo>
                  <a:close/>
                  <a:moveTo>
                    <a:pt x="75898" y="120173"/>
                  </a:moveTo>
                  <a:lnTo>
                    <a:pt x="340509" y="120173"/>
                  </a:lnTo>
                  <a:cubicBezTo>
                    <a:pt x="346826" y="120173"/>
                    <a:pt x="351769" y="125114"/>
                    <a:pt x="351769" y="131428"/>
                  </a:cubicBezTo>
                  <a:cubicBezTo>
                    <a:pt x="351769" y="137604"/>
                    <a:pt x="346826" y="142683"/>
                    <a:pt x="340509" y="142683"/>
                  </a:cubicBezTo>
                  <a:lnTo>
                    <a:pt x="75898" y="142683"/>
                  </a:lnTo>
                  <a:cubicBezTo>
                    <a:pt x="69719" y="142683"/>
                    <a:pt x="64638" y="137604"/>
                    <a:pt x="64638" y="131428"/>
                  </a:cubicBezTo>
                  <a:cubicBezTo>
                    <a:pt x="64638" y="125114"/>
                    <a:pt x="69719" y="120173"/>
                    <a:pt x="75898" y="120173"/>
                  </a:cubicBezTo>
                  <a:close/>
                  <a:moveTo>
                    <a:pt x="210609" y="22478"/>
                  </a:moveTo>
                  <a:cubicBezTo>
                    <a:pt x="106952" y="22478"/>
                    <a:pt x="22516" y="81277"/>
                    <a:pt x="22516" y="153508"/>
                  </a:cubicBezTo>
                  <a:cubicBezTo>
                    <a:pt x="22516" y="206688"/>
                    <a:pt x="68372" y="254385"/>
                    <a:pt x="139216" y="274807"/>
                  </a:cubicBezTo>
                  <a:cubicBezTo>
                    <a:pt x="144983" y="276452"/>
                    <a:pt x="148415" y="282208"/>
                    <a:pt x="147042" y="288102"/>
                  </a:cubicBezTo>
                  <a:cubicBezTo>
                    <a:pt x="140864" y="314966"/>
                    <a:pt x="135097" y="332647"/>
                    <a:pt x="130017" y="344297"/>
                  </a:cubicBezTo>
                  <a:cubicBezTo>
                    <a:pt x="158437" y="336622"/>
                    <a:pt x="203058" y="318667"/>
                    <a:pt x="214041" y="291254"/>
                  </a:cubicBezTo>
                  <a:cubicBezTo>
                    <a:pt x="215689" y="287280"/>
                    <a:pt x="219533" y="284538"/>
                    <a:pt x="223927" y="284264"/>
                  </a:cubicBezTo>
                  <a:cubicBezTo>
                    <a:pt x="320170" y="279604"/>
                    <a:pt x="395407" y="223135"/>
                    <a:pt x="398839" y="152960"/>
                  </a:cubicBezTo>
                  <a:cubicBezTo>
                    <a:pt x="400075" y="126918"/>
                    <a:pt x="389915" y="101836"/>
                    <a:pt x="369596" y="80592"/>
                  </a:cubicBezTo>
                  <a:cubicBezTo>
                    <a:pt x="334860" y="44133"/>
                    <a:pt x="275412" y="22478"/>
                    <a:pt x="210609" y="22478"/>
                  </a:cubicBezTo>
                  <a:close/>
                  <a:moveTo>
                    <a:pt x="210609" y="0"/>
                  </a:moveTo>
                  <a:cubicBezTo>
                    <a:pt x="281453" y="0"/>
                    <a:pt x="346942" y="24260"/>
                    <a:pt x="385796" y="64967"/>
                  </a:cubicBezTo>
                  <a:cubicBezTo>
                    <a:pt x="398702" y="78536"/>
                    <a:pt x="408175" y="93338"/>
                    <a:pt x="414079" y="109100"/>
                  </a:cubicBezTo>
                  <a:cubicBezTo>
                    <a:pt x="416001" y="108963"/>
                    <a:pt x="417923" y="108963"/>
                    <a:pt x="419845" y="108963"/>
                  </a:cubicBezTo>
                  <a:cubicBezTo>
                    <a:pt x="522404" y="108963"/>
                    <a:pt x="606016" y="169955"/>
                    <a:pt x="605879" y="244928"/>
                  </a:cubicBezTo>
                  <a:cubicBezTo>
                    <a:pt x="605879" y="298519"/>
                    <a:pt x="564141" y="346079"/>
                    <a:pt x="498515" y="368420"/>
                  </a:cubicBezTo>
                  <a:cubicBezTo>
                    <a:pt x="506066" y="398025"/>
                    <a:pt x="512931" y="412279"/>
                    <a:pt x="516088" y="414609"/>
                  </a:cubicBezTo>
                  <a:cubicBezTo>
                    <a:pt x="524601" y="418858"/>
                    <a:pt x="523228" y="426671"/>
                    <a:pt x="522953" y="428178"/>
                  </a:cubicBezTo>
                  <a:cubicBezTo>
                    <a:pt x="522541" y="429686"/>
                    <a:pt x="520207" y="437224"/>
                    <a:pt x="510185" y="437224"/>
                  </a:cubicBezTo>
                  <a:cubicBezTo>
                    <a:pt x="497828" y="437224"/>
                    <a:pt x="423689" y="421325"/>
                    <a:pt x="400487" y="380344"/>
                  </a:cubicBezTo>
                  <a:cubicBezTo>
                    <a:pt x="333899" y="375410"/>
                    <a:pt x="277746" y="346764"/>
                    <a:pt x="250836" y="304275"/>
                  </a:cubicBezTo>
                  <a:cubicBezTo>
                    <a:pt x="244521" y="305098"/>
                    <a:pt x="238205" y="305783"/>
                    <a:pt x="231752" y="306331"/>
                  </a:cubicBezTo>
                  <a:cubicBezTo>
                    <a:pt x="206216" y="353069"/>
                    <a:pt x="121643" y="371161"/>
                    <a:pt x="107639" y="371161"/>
                  </a:cubicBezTo>
                  <a:cubicBezTo>
                    <a:pt x="97616" y="371161"/>
                    <a:pt x="95145" y="364171"/>
                    <a:pt x="94596" y="361978"/>
                  </a:cubicBezTo>
                  <a:cubicBezTo>
                    <a:pt x="94184" y="360470"/>
                    <a:pt x="92948" y="352658"/>
                    <a:pt x="102009" y="348135"/>
                  </a:cubicBezTo>
                  <a:cubicBezTo>
                    <a:pt x="105030" y="345942"/>
                    <a:pt x="113130" y="331550"/>
                    <a:pt x="122741" y="293173"/>
                  </a:cubicBezTo>
                  <a:cubicBezTo>
                    <a:pt x="47778" y="268228"/>
                    <a:pt x="0" y="214226"/>
                    <a:pt x="0" y="153508"/>
                  </a:cubicBezTo>
                  <a:cubicBezTo>
                    <a:pt x="0" y="68804"/>
                    <a:pt x="94458" y="0"/>
                    <a:pt x="210609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6650853" y="3368639"/>
            <a:ext cx="537820" cy="537824"/>
            <a:chOff x="6667263" y="3979415"/>
            <a:chExt cx="537820" cy="537824"/>
          </a:xfrm>
        </p:grpSpPr>
        <p:sp>
          <p:nvSpPr>
            <p:cNvPr id="31" name="íśḷïdè"/>
            <p:cNvSpPr/>
            <p:nvPr/>
          </p:nvSpPr>
          <p:spPr>
            <a:xfrm>
              <a:off x="6667263" y="3979415"/>
              <a:ext cx="537820" cy="537824"/>
            </a:xfrm>
            <a:prstGeom prst="ellipse">
              <a:avLst/>
            </a:prstGeom>
            <a:solidFill>
              <a:srgbClr val="475D4A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32" name="ïšḷîḓê"/>
            <p:cNvSpPr/>
            <p:nvPr/>
          </p:nvSpPr>
          <p:spPr bwMode="auto">
            <a:xfrm>
              <a:off x="6799055" y="4129628"/>
              <a:ext cx="274236" cy="268889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vert="horz" wrap="square" lIns="182832" tIns="91416" rIns="182832" bIns="91416" numCol="1" anchor="t" anchorCtr="0" compatLnSpc="1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endParaRPr lang="en-US" sz="7200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6667262" y="5123118"/>
            <a:ext cx="537820" cy="537824"/>
            <a:chOff x="6667262" y="5789391"/>
            <a:chExt cx="537820" cy="537824"/>
          </a:xfrm>
        </p:grpSpPr>
        <p:sp>
          <p:nvSpPr>
            <p:cNvPr id="44" name="íśḷïdè"/>
            <p:cNvSpPr/>
            <p:nvPr/>
          </p:nvSpPr>
          <p:spPr>
            <a:xfrm>
              <a:off x="6667262" y="5789391"/>
              <a:ext cx="537820" cy="537824"/>
            </a:xfrm>
            <a:prstGeom prst="ellipse">
              <a:avLst/>
            </a:prstGeom>
            <a:solidFill>
              <a:srgbClr val="FECA07"/>
            </a:solidFill>
            <a:ln w="38100">
              <a:solidFill>
                <a:schemeClr val="accent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</a:defRPr>
              </a:lvl9pPr>
            </a:lstStyle>
            <a:p>
              <a:pPr algn="ctr"/>
              <a:endParaRPr lang="zh-CN" altLang="en-US" dirty="0">
                <a:latin typeface="思源黑体" panose="020B0500000000000000" pitchFamily="34" charset="-122"/>
                <a:ea typeface="思源黑体" panose="020B0500000000000000" pitchFamily="34" charset="-122"/>
                <a:sym typeface="思源黑体" panose="020B0500000000000000" pitchFamily="34" charset="-122"/>
              </a:endParaRPr>
            </a:p>
          </p:txBody>
        </p:sp>
        <p:sp>
          <p:nvSpPr>
            <p:cNvPr id="49" name="任意多边形: 形状 48"/>
            <p:cNvSpPr/>
            <p:nvPr/>
          </p:nvSpPr>
          <p:spPr>
            <a:xfrm>
              <a:off x="6765451" y="5871952"/>
              <a:ext cx="372422" cy="372702"/>
            </a:xfrm>
            <a:custGeom>
              <a:avLst/>
              <a:gdLst>
                <a:gd name="connsiteX0" fmla="*/ 258763 w 336945"/>
                <a:gd name="connsiteY0" fmla="*/ 266700 h 337198"/>
                <a:gd name="connsiteX1" fmla="*/ 255588 w 336945"/>
                <a:gd name="connsiteY1" fmla="*/ 287338 h 337198"/>
                <a:gd name="connsiteX2" fmla="*/ 284164 w 336945"/>
                <a:gd name="connsiteY2" fmla="*/ 312738 h 337198"/>
                <a:gd name="connsiteX3" fmla="*/ 285751 w 336945"/>
                <a:gd name="connsiteY3" fmla="*/ 293688 h 337198"/>
                <a:gd name="connsiteX4" fmla="*/ 287338 w 336945"/>
                <a:gd name="connsiteY4" fmla="*/ 255587 h 337198"/>
                <a:gd name="connsiteX5" fmla="*/ 269875 w 336945"/>
                <a:gd name="connsiteY5" fmla="*/ 257175 h 337198"/>
                <a:gd name="connsiteX6" fmla="*/ 295275 w 336945"/>
                <a:gd name="connsiteY6" fmla="*/ 284162 h 337198"/>
                <a:gd name="connsiteX7" fmla="*/ 315913 w 336945"/>
                <a:gd name="connsiteY7" fmla="*/ 280987 h 337198"/>
                <a:gd name="connsiteX8" fmla="*/ 147768 w 336945"/>
                <a:gd name="connsiteY8" fmla="*/ 107950 h 337198"/>
                <a:gd name="connsiteX9" fmla="*/ 107950 w 336945"/>
                <a:gd name="connsiteY9" fmla="*/ 149095 h 337198"/>
                <a:gd name="connsiteX10" fmla="*/ 147768 w 336945"/>
                <a:gd name="connsiteY10" fmla="*/ 188913 h 337198"/>
                <a:gd name="connsiteX11" fmla="*/ 172986 w 336945"/>
                <a:gd name="connsiteY11" fmla="*/ 180949 h 337198"/>
                <a:gd name="connsiteX12" fmla="*/ 153077 w 336945"/>
                <a:gd name="connsiteY12" fmla="*/ 162368 h 337198"/>
                <a:gd name="connsiteX13" fmla="*/ 153077 w 336945"/>
                <a:gd name="connsiteY13" fmla="*/ 151749 h 337198"/>
                <a:gd name="connsiteX14" fmla="*/ 163695 w 336945"/>
                <a:gd name="connsiteY14" fmla="*/ 151749 h 337198"/>
                <a:gd name="connsiteX15" fmla="*/ 182277 w 336945"/>
                <a:gd name="connsiteY15" fmla="*/ 170331 h 337198"/>
                <a:gd name="connsiteX16" fmla="*/ 188913 w 336945"/>
                <a:gd name="connsiteY16" fmla="*/ 149095 h 337198"/>
                <a:gd name="connsiteX17" fmla="*/ 147768 w 336945"/>
                <a:gd name="connsiteY17" fmla="*/ 107950 h 337198"/>
                <a:gd name="connsiteX18" fmla="*/ 147771 w 336945"/>
                <a:gd name="connsiteY18" fmla="*/ 61912 h 337198"/>
                <a:gd name="connsiteX19" fmla="*/ 61913 w 336945"/>
                <a:gd name="connsiteY19" fmla="*/ 149091 h 337198"/>
                <a:gd name="connsiteX20" fmla="*/ 147771 w 336945"/>
                <a:gd name="connsiteY20" fmla="*/ 234950 h 337198"/>
                <a:gd name="connsiteX21" fmla="*/ 204570 w 336945"/>
                <a:gd name="connsiteY21" fmla="*/ 213815 h 337198"/>
                <a:gd name="connsiteX22" fmla="*/ 182115 w 336945"/>
                <a:gd name="connsiteY22" fmla="*/ 191360 h 337198"/>
                <a:gd name="connsiteX23" fmla="*/ 147771 w 336945"/>
                <a:gd name="connsiteY23" fmla="*/ 203248 h 337198"/>
                <a:gd name="connsiteX24" fmla="*/ 93615 w 336945"/>
                <a:gd name="connsiteY24" fmla="*/ 149091 h 337198"/>
                <a:gd name="connsiteX25" fmla="*/ 147771 w 336945"/>
                <a:gd name="connsiteY25" fmla="*/ 94934 h 337198"/>
                <a:gd name="connsiteX26" fmla="*/ 203249 w 336945"/>
                <a:gd name="connsiteY26" fmla="*/ 149091 h 337198"/>
                <a:gd name="connsiteX27" fmla="*/ 191361 w 336945"/>
                <a:gd name="connsiteY27" fmla="*/ 180793 h 337198"/>
                <a:gd name="connsiteX28" fmla="*/ 215137 w 336945"/>
                <a:gd name="connsiteY28" fmla="*/ 204569 h 337198"/>
                <a:gd name="connsiteX29" fmla="*/ 234951 w 336945"/>
                <a:gd name="connsiteY29" fmla="*/ 149091 h 337198"/>
                <a:gd name="connsiteX30" fmla="*/ 147771 w 336945"/>
                <a:gd name="connsiteY30" fmla="*/ 61912 h 337198"/>
                <a:gd name="connsiteX31" fmla="*/ 147771 w 336945"/>
                <a:gd name="connsiteY31" fmla="*/ 14287 h 337198"/>
                <a:gd name="connsiteX32" fmla="*/ 14288 w 336945"/>
                <a:gd name="connsiteY32" fmla="*/ 148294 h 337198"/>
                <a:gd name="connsiteX33" fmla="*/ 147771 w 336945"/>
                <a:gd name="connsiteY33" fmla="*/ 280987 h 337198"/>
                <a:gd name="connsiteX34" fmla="*/ 238963 w 336945"/>
                <a:gd name="connsiteY34" fmla="*/ 246828 h 337198"/>
                <a:gd name="connsiteX35" fmla="*/ 215174 w 336945"/>
                <a:gd name="connsiteY35" fmla="*/ 223180 h 337198"/>
                <a:gd name="connsiteX36" fmla="*/ 147771 w 336945"/>
                <a:gd name="connsiteY36" fmla="*/ 248142 h 337198"/>
                <a:gd name="connsiteX37" fmla="*/ 47328 w 336945"/>
                <a:gd name="connsiteY37" fmla="*/ 146980 h 337198"/>
                <a:gd name="connsiteX38" fmla="*/ 149093 w 336945"/>
                <a:gd name="connsiteY38" fmla="*/ 47132 h 337198"/>
                <a:gd name="connsiteX39" fmla="*/ 249536 w 336945"/>
                <a:gd name="connsiteY39" fmla="*/ 146980 h 337198"/>
                <a:gd name="connsiteX40" fmla="*/ 224425 w 336945"/>
                <a:gd name="connsiteY40" fmla="*/ 212670 h 337198"/>
                <a:gd name="connsiteX41" fmla="*/ 249536 w 336945"/>
                <a:gd name="connsiteY41" fmla="*/ 236318 h 337198"/>
                <a:gd name="connsiteX42" fmla="*/ 282576 w 336945"/>
                <a:gd name="connsiteY42" fmla="*/ 148294 h 337198"/>
                <a:gd name="connsiteX43" fmla="*/ 147771 w 336945"/>
                <a:gd name="connsiteY43" fmla="*/ 14287 h 337198"/>
                <a:gd name="connsiteX44" fmla="*/ 148794 w 336945"/>
                <a:gd name="connsiteY44" fmla="*/ 0 h 337198"/>
                <a:gd name="connsiteX45" fmla="*/ 296272 w 336945"/>
                <a:gd name="connsiteY45" fmla="*/ 147477 h 337198"/>
                <a:gd name="connsiteX46" fmla="*/ 259402 w 336945"/>
                <a:gd name="connsiteY46" fmla="*/ 244918 h 337198"/>
                <a:gd name="connsiteX47" fmla="*/ 289688 w 336945"/>
                <a:gd name="connsiteY47" fmla="*/ 240967 h 337198"/>
                <a:gd name="connsiteX48" fmla="*/ 294955 w 336945"/>
                <a:gd name="connsiteY48" fmla="*/ 243601 h 337198"/>
                <a:gd name="connsiteX49" fmla="*/ 334458 w 336945"/>
                <a:gd name="connsiteY49" fmla="*/ 283104 h 337198"/>
                <a:gd name="connsiteX50" fmla="*/ 330508 w 336945"/>
                <a:gd name="connsiteY50" fmla="*/ 294955 h 337198"/>
                <a:gd name="connsiteX51" fmla="*/ 298905 w 336945"/>
                <a:gd name="connsiteY51" fmla="*/ 297589 h 337198"/>
                <a:gd name="connsiteX52" fmla="*/ 294955 w 336945"/>
                <a:gd name="connsiteY52" fmla="*/ 329191 h 337198"/>
                <a:gd name="connsiteX53" fmla="*/ 283104 w 336945"/>
                <a:gd name="connsiteY53" fmla="*/ 334458 h 337198"/>
                <a:gd name="connsiteX54" fmla="*/ 243601 w 336945"/>
                <a:gd name="connsiteY54" fmla="*/ 294955 h 337198"/>
                <a:gd name="connsiteX55" fmla="*/ 240968 w 336945"/>
                <a:gd name="connsiteY55" fmla="*/ 289688 h 337198"/>
                <a:gd name="connsiteX56" fmla="*/ 244918 w 336945"/>
                <a:gd name="connsiteY56" fmla="*/ 259403 h 337198"/>
                <a:gd name="connsiteX57" fmla="*/ 147477 w 336945"/>
                <a:gd name="connsiteY57" fmla="*/ 296272 h 337198"/>
                <a:gd name="connsiteX58" fmla="*/ 0 w 336945"/>
                <a:gd name="connsiteY58" fmla="*/ 148794 h 337198"/>
                <a:gd name="connsiteX59" fmla="*/ 148794 w 336945"/>
                <a:gd name="connsiteY59" fmla="*/ 0 h 3371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</a:cxnLst>
              <a:rect l="l" t="t" r="r" b="b"/>
              <a:pathLst>
                <a:path w="336945" h="337198">
                  <a:moveTo>
                    <a:pt x="258763" y="266700"/>
                  </a:moveTo>
                  <a:lnTo>
                    <a:pt x="255588" y="287338"/>
                  </a:lnTo>
                  <a:lnTo>
                    <a:pt x="284164" y="312738"/>
                  </a:lnTo>
                  <a:lnTo>
                    <a:pt x="285751" y="293688"/>
                  </a:lnTo>
                  <a:close/>
                  <a:moveTo>
                    <a:pt x="287338" y="255587"/>
                  </a:moveTo>
                  <a:lnTo>
                    <a:pt x="269875" y="257175"/>
                  </a:lnTo>
                  <a:lnTo>
                    <a:pt x="295275" y="284162"/>
                  </a:lnTo>
                  <a:lnTo>
                    <a:pt x="315913" y="280987"/>
                  </a:lnTo>
                  <a:close/>
                  <a:moveTo>
                    <a:pt x="147768" y="107950"/>
                  </a:moveTo>
                  <a:cubicBezTo>
                    <a:pt x="126532" y="107950"/>
                    <a:pt x="107950" y="126531"/>
                    <a:pt x="107950" y="149095"/>
                  </a:cubicBezTo>
                  <a:cubicBezTo>
                    <a:pt x="107950" y="170331"/>
                    <a:pt x="126532" y="188913"/>
                    <a:pt x="147768" y="188913"/>
                  </a:cubicBezTo>
                  <a:cubicBezTo>
                    <a:pt x="157059" y="188913"/>
                    <a:pt x="165022" y="186258"/>
                    <a:pt x="172986" y="180949"/>
                  </a:cubicBezTo>
                  <a:cubicBezTo>
                    <a:pt x="172986" y="180949"/>
                    <a:pt x="172986" y="180949"/>
                    <a:pt x="153077" y="162368"/>
                  </a:cubicBezTo>
                  <a:cubicBezTo>
                    <a:pt x="150422" y="159713"/>
                    <a:pt x="150422" y="154404"/>
                    <a:pt x="153077" y="151749"/>
                  </a:cubicBezTo>
                  <a:cubicBezTo>
                    <a:pt x="155731" y="149095"/>
                    <a:pt x="161040" y="149095"/>
                    <a:pt x="163695" y="151749"/>
                  </a:cubicBezTo>
                  <a:lnTo>
                    <a:pt x="182277" y="170331"/>
                  </a:lnTo>
                  <a:cubicBezTo>
                    <a:pt x="186258" y="163695"/>
                    <a:pt x="188913" y="157058"/>
                    <a:pt x="188913" y="149095"/>
                  </a:cubicBezTo>
                  <a:cubicBezTo>
                    <a:pt x="188913" y="126531"/>
                    <a:pt x="170331" y="107950"/>
                    <a:pt x="147768" y="107950"/>
                  </a:cubicBezTo>
                  <a:close/>
                  <a:moveTo>
                    <a:pt x="147771" y="61912"/>
                  </a:moveTo>
                  <a:cubicBezTo>
                    <a:pt x="100219" y="61912"/>
                    <a:pt x="61913" y="101539"/>
                    <a:pt x="61913" y="149091"/>
                  </a:cubicBezTo>
                  <a:cubicBezTo>
                    <a:pt x="61913" y="196644"/>
                    <a:pt x="100219" y="234950"/>
                    <a:pt x="147771" y="234950"/>
                  </a:cubicBezTo>
                  <a:cubicBezTo>
                    <a:pt x="170227" y="234950"/>
                    <a:pt x="190040" y="227024"/>
                    <a:pt x="204570" y="213815"/>
                  </a:cubicBezTo>
                  <a:cubicBezTo>
                    <a:pt x="204570" y="213815"/>
                    <a:pt x="204570" y="213815"/>
                    <a:pt x="182115" y="191360"/>
                  </a:cubicBezTo>
                  <a:cubicBezTo>
                    <a:pt x="172869" y="197965"/>
                    <a:pt x="160980" y="203248"/>
                    <a:pt x="147771" y="203248"/>
                  </a:cubicBezTo>
                  <a:cubicBezTo>
                    <a:pt x="118712" y="203248"/>
                    <a:pt x="93615" y="178151"/>
                    <a:pt x="93615" y="149091"/>
                  </a:cubicBezTo>
                  <a:cubicBezTo>
                    <a:pt x="93615" y="118710"/>
                    <a:pt x="118712" y="94934"/>
                    <a:pt x="147771" y="94934"/>
                  </a:cubicBezTo>
                  <a:cubicBezTo>
                    <a:pt x="178152" y="94934"/>
                    <a:pt x="203249" y="118710"/>
                    <a:pt x="203249" y="149091"/>
                  </a:cubicBezTo>
                  <a:cubicBezTo>
                    <a:pt x="203249" y="160979"/>
                    <a:pt x="199287" y="171547"/>
                    <a:pt x="191361" y="180793"/>
                  </a:cubicBezTo>
                  <a:lnTo>
                    <a:pt x="215137" y="204569"/>
                  </a:lnTo>
                  <a:cubicBezTo>
                    <a:pt x="228346" y="188718"/>
                    <a:pt x="234951" y="170226"/>
                    <a:pt x="234951" y="149091"/>
                  </a:cubicBezTo>
                  <a:cubicBezTo>
                    <a:pt x="234951" y="101539"/>
                    <a:pt x="195324" y="61912"/>
                    <a:pt x="147771" y="61912"/>
                  </a:cubicBezTo>
                  <a:close/>
                  <a:moveTo>
                    <a:pt x="147771" y="14287"/>
                  </a:moveTo>
                  <a:cubicBezTo>
                    <a:pt x="75082" y="14287"/>
                    <a:pt x="14288" y="73407"/>
                    <a:pt x="14288" y="148294"/>
                  </a:cubicBezTo>
                  <a:cubicBezTo>
                    <a:pt x="14288" y="221866"/>
                    <a:pt x="75082" y="280987"/>
                    <a:pt x="147771" y="280987"/>
                  </a:cubicBezTo>
                  <a:cubicBezTo>
                    <a:pt x="183455" y="280987"/>
                    <a:pt x="215174" y="267849"/>
                    <a:pt x="238963" y="246828"/>
                  </a:cubicBezTo>
                  <a:cubicBezTo>
                    <a:pt x="238963" y="246828"/>
                    <a:pt x="238963" y="246828"/>
                    <a:pt x="215174" y="223180"/>
                  </a:cubicBezTo>
                  <a:cubicBezTo>
                    <a:pt x="196671" y="237632"/>
                    <a:pt x="174203" y="248142"/>
                    <a:pt x="147771" y="248142"/>
                  </a:cubicBezTo>
                  <a:cubicBezTo>
                    <a:pt x="93585" y="248142"/>
                    <a:pt x="47328" y="202159"/>
                    <a:pt x="47328" y="146980"/>
                  </a:cubicBezTo>
                  <a:cubicBezTo>
                    <a:pt x="47328" y="91801"/>
                    <a:pt x="93585" y="47132"/>
                    <a:pt x="149093" y="47132"/>
                  </a:cubicBezTo>
                  <a:cubicBezTo>
                    <a:pt x="203279" y="47132"/>
                    <a:pt x="249536" y="91801"/>
                    <a:pt x="249536" y="146980"/>
                  </a:cubicBezTo>
                  <a:cubicBezTo>
                    <a:pt x="249536" y="171942"/>
                    <a:pt x="240284" y="194276"/>
                    <a:pt x="224425" y="212670"/>
                  </a:cubicBezTo>
                  <a:cubicBezTo>
                    <a:pt x="224425" y="212670"/>
                    <a:pt x="224425" y="212670"/>
                    <a:pt x="249536" y="236318"/>
                  </a:cubicBezTo>
                  <a:cubicBezTo>
                    <a:pt x="269360" y="212670"/>
                    <a:pt x="282576" y="181138"/>
                    <a:pt x="282576" y="148294"/>
                  </a:cubicBezTo>
                  <a:cubicBezTo>
                    <a:pt x="282576" y="73407"/>
                    <a:pt x="221782" y="14287"/>
                    <a:pt x="147771" y="14287"/>
                  </a:cubicBezTo>
                  <a:close/>
                  <a:moveTo>
                    <a:pt x="148794" y="0"/>
                  </a:moveTo>
                  <a:cubicBezTo>
                    <a:pt x="229117" y="0"/>
                    <a:pt x="296272" y="65838"/>
                    <a:pt x="296272" y="147477"/>
                  </a:cubicBezTo>
                  <a:cubicBezTo>
                    <a:pt x="296272" y="184347"/>
                    <a:pt x="281787" y="218583"/>
                    <a:pt x="259402" y="244918"/>
                  </a:cubicBezTo>
                  <a:cubicBezTo>
                    <a:pt x="259402" y="244918"/>
                    <a:pt x="259402" y="244918"/>
                    <a:pt x="289688" y="240967"/>
                  </a:cubicBezTo>
                  <a:cubicBezTo>
                    <a:pt x="292322" y="240967"/>
                    <a:pt x="293638" y="242284"/>
                    <a:pt x="294955" y="243601"/>
                  </a:cubicBezTo>
                  <a:cubicBezTo>
                    <a:pt x="294955" y="243601"/>
                    <a:pt x="294955" y="243601"/>
                    <a:pt x="334458" y="283104"/>
                  </a:cubicBezTo>
                  <a:cubicBezTo>
                    <a:pt x="339725" y="287055"/>
                    <a:pt x="335775" y="293639"/>
                    <a:pt x="330508" y="294955"/>
                  </a:cubicBezTo>
                  <a:cubicBezTo>
                    <a:pt x="330508" y="294955"/>
                    <a:pt x="330508" y="294955"/>
                    <a:pt x="298905" y="297589"/>
                  </a:cubicBezTo>
                  <a:cubicBezTo>
                    <a:pt x="298905" y="297589"/>
                    <a:pt x="298905" y="297589"/>
                    <a:pt x="294955" y="329191"/>
                  </a:cubicBezTo>
                  <a:cubicBezTo>
                    <a:pt x="293638" y="337092"/>
                    <a:pt x="287055" y="339725"/>
                    <a:pt x="283104" y="334458"/>
                  </a:cubicBezTo>
                  <a:cubicBezTo>
                    <a:pt x="283104" y="334458"/>
                    <a:pt x="283104" y="334458"/>
                    <a:pt x="243601" y="294955"/>
                  </a:cubicBezTo>
                  <a:cubicBezTo>
                    <a:pt x="242284" y="293639"/>
                    <a:pt x="240968" y="291005"/>
                    <a:pt x="240968" y="289688"/>
                  </a:cubicBezTo>
                  <a:cubicBezTo>
                    <a:pt x="240968" y="289688"/>
                    <a:pt x="240968" y="289688"/>
                    <a:pt x="244918" y="259403"/>
                  </a:cubicBezTo>
                  <a:cubicBezTo>
                    <a:pt x="218583" y="281788"/>
                    <a:pt x="184347" y="296272"/>
                    <a:pt x="147477" y="296272"/>
                  </a:cubicBezTo>
                  <a:cubicBezTo>
                    <a:pt x="67155" y="296272"/>
                    <a:pt x="0" y="229117"/>
                    <a:pt x="0" y="148794"/>
                  </a:cubicBezTo>
                  <a:cubicBezTo>
                    <a:pt x="0" y="67155"/>
                    <a:pt x="67155" y="0"/>
                    <a:pt x="148794" y="0"/>
                  </a:cubicBezTo>
                  <a:close/>
                </a:path>
              </a:pathLst>
            </a:custGeom>
            <a:solidFill>
              <a:schemeClr val="bg1"/>
            </a:solidFill>
            <a:ln w="25400" cap="flat">
              <a:solidFill>
                <a:schemeClr val="bg1">
                  <a:alpha val="0"/>
                </a:schemeClr>
              </a:solidFill>
              <a:prstDash val="solid"/>
              <a:miter lim="400000"/>
            </a:ln>
            <a:effectLst/>
          </p:spPr>
          <p:txBody>
            <a:bodyPr anchor="ctr"/>
            <a:lstStyle/>
            <a:p>
              <a:pPr algn="ctr">
                <a:lnSpc>
                  <a:spcPct val="130000"/>
                </a:lnSpc>
              </a:pPr>
              <a:endParaRPr sz="1800" dirty="0">
                <a:solidFill>
                  <a:srgbClr val="CBBC91"/>
                </a:solidFill>
                <a:cs typeface="+mn-ea"/>
                <a:sym typeface="+mn-lt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数据分析与成果</a:t>
            </a:r>
            <a:r>
              <a:rPr lang="en-US" altLang="zh-CN" sz="2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</a:t>
            </a:r>
            <a:r>
              <a:rPr lang="en-US" altLang="zh-CN" sz="24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DATA ANALYSIS AND RESULT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795B740-5EBE-67D8-64CC-3B743596AD6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51094" y="1362976"/>
            <a:ext cx="4956573" cy="2274644"/>
          </a:xfrm>
          <a:prstGeom prst="rect">
            <a:avLst/>
          </a:prstGeom>
        </p:spPr>
      </p:pic>
      <p:pic>
        <p:nvPicPr>
          <p:cNvPr id="20" name="图片 19">
            <a:extLst>
              <a:ext uri="{FF2B5EF4-FFF2-40B4-BE49-F238E27FC236}">
                <a16:creationId xmlns:a16="http://schemas.microsoft.com/office/drawing/2014/main" id="{C249B34D-FC1A-F832-65AB-226705D272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9007" y="3974556"/>
            <a:ext cx="4956574" cy="2387666"/>
          </a:xfrm>
          <a:prstGeom prst="rect">
            <a:avLst/>
          </a:prstGeom>
        </p:spPr>
      </p:pic>
      <p:grpSp>
        <p:nvGrpSpPr>
          <p:cNvPr id="21" name="组合 31">
            <a:extLst>
              <a:ext uri="{FF2B5EF4-FFF2-40B4-BE49-F238E27FC236}">
                <a16:creationId xmlns:a16="http://schemas.microsoft.com/office/drawing/2014/main" id="{92E32B8D-E146-8FC9-F0C2-0D573C11CE86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8896810" y="2289289"/>
            <a:ext cx="373859" cy="248556"/>
            <a:chOff x="2881121" y="2516898"/>
            <a:chExt cx="376100" cy="250202"/>
          </a:xfrm>
          <a:solidFill>
            <a:srgbClr val="FED966"/>
          </a:solidFill>
        </p:grpSpPr>
        <p:sp>
          <p:nvSpPr>
            <p:cNvPr id="22" name="矩形 14">
              <a:extLst>
                <a:ext uri="{FF2B5EF4-FFF2-40B4-BE49-F238E27FC236}">
                  <a16:creationId xmlns:a16="http://schemas.microsoft.com/office/drawing/2014/main" id="{093B84F8-EF43-35E2-3383-DBDD95E9B6C9}"/>
                </a:ext>
              </a:extLst>
            </p:cNvPr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23" name="矩形 14">
              <a:extLst>
                <a:ext uri="{FF2B5EF4-FFF2-40B4-BE49-F238E27FC236}">
                  <a16:creationId xmlns:a16="http://schemas.microsoft.com/office/drawing/2014/main" id="{21FCD95A-D417-4CC6-013C-E83CE80561C2}"/>
                </a:ext>
              </a:extLst>
            </p:cNvPr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24" name="组合 34">
            <a:extLst>
              <a:ext uri="{FF2B5EF4-FFF2-40B4-BE49-F238E27FC236}">
                <a16:creationId xmlns:a16="http://schemas.microsoft.com/office/drawing/2014/main" id="{4E18802F-9833-58D4-8299-6ACE55C7E2D8}"/>
              </a:ext>
            </a:extLst>
          </p:cNvPr>
          <p:cNvGrpSpPr/>
          <p:nvPr/>
        </p:nvGrpSpPr>
        <p:grpSpPr>
          <a:xfrm>
            <a:off x="7589496" y="1364634"/>
            <a:ext cx="2802882" cy="830997"/>
            <a:chOff x="6137721" y="568403"/>
            <a:chExt cx="2435756" cy="1079946"/>
          </a:xfrm>
          <a:solidFill>
            <a:srgbClr val="475D4A"/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25" name="矩形 24">
              <a:extLst>
                <a:ext uri="{FF2B5EF4-FFF2-40B4-BE49-F238E27FC236}">
                  <a16:creationId xmlns:a16="http://schemas.microsoft.com/office/drawing/2014/main" id="{61F407FC-DF73-5760-18B4-9F278B03A70C}"/>
                </a:ext>
              </a:extLst>
            </p:cNvPr>
            <p:cNvSpPr/>
            <p:nvPr/>
          </p:nvSpPr>
          <p:spPr>
            <a:xfrm>
              <a:off x="6137721" y="568403"/>
              <a:ext cx="2435756" cy="1079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27" name="TextBox 37">
              <a:extLst>
                <a:ext uri="{FF2B5EF4-FFF2-40B4-BE49-F238E27FC236}">
                  <a16:creationId xmlns:a16="http://schemas.microsoft.com/office/drawing/2014/main" id="{FA107D13-FAE5-9FFB-9616-552855015D1D}"/>
                </a:ext>
              </a:extLst>
            </p:cNvPr>
            <p:cNvSpPr txBox="1"/>
            <p:nvPr/>
          </p:nvSpPr>
          <p:spPr>
            <a:xfrm>
              <a:off x="6230676" y="656281"/>
              <a:ext cx="1988145" cy="8706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zh-CN" sz="32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MAML</a:t>
              </a:r>
              <a:r>
                <a:rPr lang="zh-CN" altLang="en-US" sz="3200" dirty="0">
                  <a:solidFill>
                    <a:schemeClr val="bg1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角度</a:t>
              </a:r>
            </a:p>
          </p:txBody>
        </p:sp>
      </p:grpSp>
      <p:grpSp>
        <p:nvGrpSpPr>
          <p:cNvPr id="37" name="组合 39">
            <a:extLst>
              <a:ext uri="{FF2B5EF4-FFF2-40B4-BE49-F238E27FC236}">
                <a16:creationId xmlns:a16="http://schemas.microsoft.com/office/drawing/2014/main" id="{61B1F2A0-D662-718F-0A4D-FD6944E7B752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8896812" y="3708012"/>
            <a:ext cx="373859" cy="248556"/>
            <a:chOff x="2881121" y="2516898"/>
            <a:chExt cx="376100" cy="250202"/>
          </a:xfrm>
          <a:solidFill>
            <a:srgbClr val="FED966"/>
          </a:solidFill>
        </p:grpSpPr>
        <p:sp>
          <p:nvSpPr>
            <p:cNvPr id="38" name="矩形 14">
              <a:extLst>
                <a:ext uri="{FF2B5EF4-FFF2-40B4-BE49-F238E27FC236}">
                  <a16:creationId xmlns:a16="http://schemas.microsoft.com/office/drawing/2014/main" id="{EF8B763A-F4DD-F58B-3462-FF37D77ED6AB}"/>
                </a:ext>
              </a:extLst>
            </p:cNvPr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39" name="矩形 14">
              <a:extLst>
                <a:ext uri="{FF2B5EF4-FFF2-40B4-BE49-F238E27FC236}">
                  <a16:creationId xmlns:a16="http://schemas.microsoft.com/office/drawing/2014/main" id="{40A1C733-8770-6E16-24C5-DEEF9AF257D8}"/>
                </a:ext>
              </a:extLst>
            </p:cNvPr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40" name="组合 42">
            <a:extLst>
              <a:ext uri="{FF2B5EF4-FFF2-40B4-BE49-F238E27FC236}">
                <a16:creationId xmlns:a16="http://schemas.microsoft.com/office/drawing/2014/main" id="{1CF33991-E557-F0E6-DDD6-9F62CA7E1A3E}"/>
              </a:ext>
            </a:extLst>
          </p:cNvPr>
          <p:cNvGrpSpPr/>
          <p:nvPr/>
        </p:nvGrpSpPr>
        <p:grpSpPr>
          <a:xfrm>
            <a:off x="7619285" y="2718048"/>
            <a:ext cx="2802881" cy="830997"/>
            <a:chOff x="6137721" y="2051523"/>
            <a:chExt cx="2435756" cy="1079946"/>
          </a:xfrm>
          <a:solidFill>
            <a:srgbClr val="7C7C7C"/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1" name="矩形 40">
              <a:extLst>
                <a:ext uri="{FF2B5EF4-FFF2-40B4-BE49-F238E27FC236}">
                  <a16:creationId xmlns:a16="http://schemas.microsoft.com/office/drawing/2014/main" id="{59005A5D-2C62-0360-FB63-04C59117A2D8}"/>
                </a:ext>
              </a:extLst>
            </p:cNvPr>
            <p:cNvSpPr/>
            <p:nvPr/>
          </p:nvSpPr>
          <p:spPr>
            <a:xfrm>
              <a:off x="6137721" y="2051523"/>
              <a:ext cx="2435756" cy="1079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solidFill>
                  <a:srgbClr val="010A13"/>
                </a:solidFill>
                <a:cs typeface="+mn-ea"/>
                <a:sym typeface="+mn-lt"/>
              </a:endParaRPr>
            </a:p>
          </p:txBody>
        </p:sp>
        <p:sp>
          <p:nvSpPr>
            <p:cNvPr id="43" name="TextBox 74">
              <a:extLst>
                <a:ext uri="{FF2B5EF4-FFF2-40B4-BE49-F238E27FC236}">
                  <a16:creationId xmlns:a16="http://schemas.microsoft.com/office/drawing/2014/main" id="{E812B78B-CC27-494F-76D0-0B8EF1CCF70F}"/>
                </a:ext>
              </a:extLst>
            </p:cNvPr>
            <p:cNvSpPr txBox="1"/>
            <p:nvPr/>
          </p:nvSpPr>
          <p:spPr>
            <a:xfrm>
              <a:off x="6196154" y="2137909"/>
              <a:ext cx="1943569" cy="8706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rgbClr val="010A1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归一化方法</a:t>
              </a:r>
            </a:p>
          </p:txBody>
        </p:sp>
      </p:grpSp>
      <p:grpSp>
        <p:nvGrpSpPr>
          <p:cNvPr id="46" name="组合 76">
            <a:extLst>
              <a:ext uri="{FF2B5EF4-FFF2-40B4-BE49-F238E27FC236}">
                <a16:creationId xmlns:a16="http://schemas.microsoft.com/office/drawing/2014/main" id="{CF9A7EDC-07C1-1E03-04F6-44EFCC48661A}"/>
              </a:ext>
            </a:extLst>
          </p:cNvPr>
          <p:cNvGrpSpPr/>
          <p:nvPr/>
        </p:nvGrpSpPr>
        <p:grpSpPr>
          <a:xfrm>
            <a:off x="7619283" y="4163465"/>
            <a:ext cx="2802882" cy="830997"/>
            <a:chOff x="6137721" y="3534643"/>
            <a:chExt cx="2435756" cy="1079946"/>
          </a:xfrm>
          <a:solidFill>
            <a:srgbClr val="FECA07"/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47" name="矩形 46">
              <a:extLst>
                <a:ext uri="{FF2B5EF4-FFF2-40B4-BE49-F238E27FC236}">
                  <a16:creationId xmlns:a16="http://schemas.microsoft.com/office/drawing/2014/main" id="{AA9920A2-B517-F709-B188-0B55187F3122}"/>
                </a:ext>
              </a:extLst>
            </p:cNvPr>
            <p:cNvSpPr/>
            <p:nvPr/>
          </p:nvSpPr>
          <p:spPr>
            <a:xfrm>
              <a:off x="6137721" y="3534643"/>
              <a:ext cx="2435756" cy="1079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solidFill>
                  <a:srgbClr val="010A13"/>
                </a:solidFill>
                <a:cs typeface="+mn-ea"/>
                <a:sym typeface="+mn-lt"/>
              </a:endParaRPr>
            </a:p>
          </p:txBody>
        </p:sp>
        <p:sp>
          <p:nvSpPr>
            <p:cNvPr id="50" name="TextBox 79">
              <a:extLst>
                <a:ext uri="{FF2B5EF4-FFF2-40B4-BE49-F238E27FC236}">
                  <a16:creationId xmlns:a16="http://schemas.microsoft.com/office/drawing/2014/main" id="{F9BFF833-1F7D-5A37-03EF-2C68B66649B1}"/>
                </a:ext>
              </a:extLst>
            </p:cNvPr>
            <p:cNvSpPr txBox="1"/>
            <p:nvPr/>
          </p:nvSpPr>
          <p:spPr>
            <a:xfrm>
              <a:off x="6227029" y="3601092"/>
              <a:ext cx="1586950" cy="8706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rgbClr val="010A1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平衡参数</a:t>
              </a:r>
            </a:p>
          </p:txBody>
        </p:sp>
      </p:grpSp>
      <p:grpSp>
        <p:nvGrpSpPr>
          <p:cNvPr id="52" name="组合 39">
            <a:extLst>
              <a:ext uri="{FF2B5EF4-FFF2-40B4-BE49-F238E27FC236}">
                <a16:creationId xmlns:a16="http://schemas.microsoft.com/office/drawing/2014/main" id="{CBD255CF-8F79-8D7E-4A8F-CC676BB6A2E4}"/>
              </a:ext>
            </a:extLst>
          </p:cNvPr>
          <p:cNvGrpSpPr>
            <a:grpSpLocks noChangeAspect="1"/>
          </p:cNvGrpSpPr>
          <p:nvPr/>
        </p:nvGrpSpPr>
        <p:grpSpPr>
          <a:xfrm rot="5400000">
            <a:off x="8896812" y="5075773"/>
            <a:ext cx="373859" cy="248556"/>
            <a:chOff x="2881121" y="2516898"/>
            <a:chExt cx="376100" cy="250202"/>
          </a:xfrm>
          <a:solidFill>
            <a:srgbClr val="FED966"/>
          </a:solidFill>
        </p:grpSpPr>
        <p:sp>
          <p:nvSpPr>
            <p:cNvPr id="53" name="矩形 14">
              <a:extLst>
                <a:ext uri="{FF2B5EF4-FFF2-40B4-BE49-F238E27FC236}">
                  <a16:creationId xmlns:a16="http://schemas.microsoft.com/office/drawing/2014/main" id="{42B3B989-1500-BA6B-BFE7-536DA067996F}"/>
                </a:ext>
              </a:extLst>
            </p:cNvPr>
            <p:cNvSpPr/>
            <p:nvPr/>
          </p:nvSpPr>
          <p:spPr>
            <a:xfrm rot="13500000" flipH="1">
              <a:off x="3024316" y="2525546"/>
              <a:ext cx="232905" cy="232905"/>
            </a:xfrm>
            <a:custGeom>
              <a:avLst/>
              <a:gdLst/>
              <a:ahLst/>
              <a:cxnLst/>
              <a:rect l="l" t="t" r="r" b="b"/>
              <a:pathLst>
                <a:path w="535418" h="535418">
                  <a:moveTo>
                    <a:pt x="144016" y="535418"/>
                  </a:moveTo>
                  <a:lnTo>
                    <a:pt x="0" y="391402"/>
                  </a:lnTo>
                  <a:lnTo>
                    <a:pt x="391402" y="391402"/>
                  </a:lnTo>
                  <a:lnTo>
                    <a:pt x="391402" y="0"/>
                  </a:lnTo>
                  <a:lnTo>
                    <a:pt x="535418" y="144016"/>
                  </a:lnTo>
                  <a:lnTo>
                    <a:pt x="535418" y="391402"/>
                  </a:lnTo>
                  <a:lnTo>
                    <a:pt x="535418" y="535418"/>
                  </a:lnTo>
                  <a:lnTo>
                    <a:pt x="391402" y="53541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54" name="矩形 14">
              <a:extLst>
                <a:ext uri="{FF2B5EF4-FFF2-40B4-BE49-F238E27FC236}">
                  <a16:creationId xmlns:a16="http://schemas.microsoft.com/office/drawing/2014/main" id="{D55A2E96-359C-E3D5-0627-A37F44102E1C}"/>
                </a:ext>
              </a:extLst>
            </p:cNvPr>
            <p:cNvSpPr/>
            <p:nvPr/>
          </p:nvSpPr>
          <p:spPr>
            <a:xfrm rot="13500000" flipH="1">
              <a:off x="2881122" y="2516897"/>
              <a:ext cx="250202" cy="250203"/>
            </a:xfrm>
            <a:custGeom>
              <a:avLst/>
              <a:gdLst/>
              <a:ahLst/>
              <a:cxnLst/>
              <a:rect l="l" t="t" r="r" b="b"/>
              <a:pathLst>
                <a:path w="575182" h="575183">
                  <a:moveTo>
                    <a:pt x="183779" y="575183"/>
                  </a:moveTo>
                  <a:lnTo>
                    <a:pt x="0" y="391403"/>
                  </a:lnTo>
                  <a:lnTo>
                    <a:pt x="391402" y="391403"/>
                  </a:lnTo>
                  <a:lnTo>
                    <a:pt x="391402" y="0"/>
                  </a:lnTo>
                  <a:lnTo>
                    <a:pt x="575182" y="183780"/>
                  </a:lnTo>
                  <a:lnTo>
                    <a:pt x="575182" y="391403"/>
                  </a:lnTo>
                  <a:lnTo>
                    <a:pt x="575182" y="575183"/>
                  </a:lnTo>
                  <a:lnTo>
                    <a:pt x="391402" y="575183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</p:grpSp>
      <p:grpSp>
        <p:nvGrpSpPr>
          <p:cNvPr id="55" name="组合 76">
            <a:extLst>
              <a:ext uri="{FF2B5EF4-FFF2-40B4-BE49-F238E27FC236}">
                <a16:creationId xmlns:a16="http://schemas.microsoft.com/office/drawing/2014/main" id="{CE414CA6-DA5D-EDCF-1AB2-E67809FB2E03}"/>
              </a:ext>
            </a:extLst>
          </p:cNvPr>
          <p:cNvGrpSpPr/>
          <p:nvPr/>
        </p:nvGrpSpPr>
        <p:grpSpPr>
          <a:xfrm>
            <a:off x="7619281" y="5531226"/>
            <a:ext cx="2802881" cy="830997"/>
            <a:chOff x="6137721" y="3534643"/>
            <a:chExt cx="2435756" cy="1079946"/>
          </a:xfrm>
          <a:solidFill>
            <a:schemeClr val="accent6">
              <a:lumMod val="60000"/>
              <a:lumOff val="40000"/>
            </a:schemeClr>
          </a:solidFill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grpSpPr>
        <p:sp>
          <p:nvSpPr>
            <p:cNvPr id="56" name="矩形 55">
              <a:extLst>
                <a:ext uri="{FF2B5EF4-FFF2-40B4-BE49-F238E27FC236}">
                  <a16:creationId xmlns:a16="http://schemas.microsoft.com/office/drawing/2014/main" id="{F9BA2BB7-E10C-39F0-34FE-FF47C06B3523}"/>
                </a:ext>
              </a:extLst>
            </p:cNvPr>
            <p:cNvSpPr/>
            <p:nvPr/>
          </p:nvSpPr>
          <p:spPr>
            <a:xfrm>
              <a:off x="6137721" y="3534643"/>
              <a:ext cx="2435756" cy="1079946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30000"/>
                </a:lnSpc>
              </a:pPr>
              <a:endParaRPr lang="zh-CN" altLang="en-US" sz="2400" dirty="0">
                <a:solidFill>
                  <a:srgbClr val="010A13"/>
                </a:solidFill>
                <a:cs typeface="+mn-ea"/>
                <a:sym typeface="+mn-lt"/>
              </a:endParaRPr>
            </a:p>
          </p:txBody>
        </p:sp>
        <p:sp>
          <p:nvSpPr>
            <p:cNvPr id="57" name="TextBox 79">
              <a:extLst>
                <a:ext uri="{FF2B5EF4-FFF2-40B4-BE49-F238E27FC236}">
                  <a16:creationId xmlns:a16="http://schemas.microsoft.com/office/drawing/2014/main" id="{68305828-385E-4BA9-A3E8-4D2798B7B33C}"/>
                </a:ext>
              </a:extLst>
            </p:cNvPr>
            <p:cNvSpPr txBox="1"/>
            <p:nvPr/>
          </p:nvSpPr>
          <p:spPr>
            <a:xfrm>
              <a:off x="6227029" y="3601092"/>
              <a:ext cx="1943569" cy="870623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>
              <a:defPPr>
                <a:defRPr lang="zh-CN"/>
              </a:defPPr>
              <a:lvl1pPr>
                <a:defRPr sz="2900">
                  <a:solidFill>
                    <a:schemeClr val="bg1"/>
                  </a:solidFill>
                  <a:latin typeface="微软雅黑" panose="020B0503020204020204" charset="-122"/>
                  <a:ea typeface="微软雅黑" panose="020B0503020204020204" charset="-122"/>
                </a:defRPr>
              </a:lvl1pPr>
            </a:lstStyle>
            <a:p>
              <a:pPr>
                <a:lnSpc>
                  <a:spcPct val="130000"/>
                </a:lnSpc>
              </a:pPr>
              <a:r>
                <a:rPr lang="zh-CN" altLang="en-US" sz="3200" dirty="0">
                  <a:solidFill>
                    <a:srgbClr val="010A13"/>
                  </a:solidFill>
                  <a:latin typeface="华文中宋" panose="02010600040101010101" pitchFamily="2" charset="-122"/>
                  <a:ea typeface="华文中宋" panose="02010600040101010101" pitchFamily="2" charset="-122"/>
                  <a:cs typeface="+mn-ea"/>
                  <a:sym typeface="+mn-lt"/>
                </a:rPr>
                <a:t>元训练损失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3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800"/>
                            </p:stCondLst>
                            <p:childTnLst>
                              <p:par>
                                <p:cTn id="2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300"/>
                            </p:stCondLst>
                            <p:childTnLst>
                              <p:par>
                                <p:cTn id="2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3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2600"/>
                            </p:stCondLst>
                            <p:childTnLst>
                              <p:par>
                                <p:cTn id="3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100"/>
                            </p:stCondLst>
                            <p:childTnLst>
                              <p:par>
                                <p:cTn id="3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3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400"/>
                            </p:stCondLst>
                            <p:childTnLst>
                              <p:par>
                                <p:cTn id="42" presetID="1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900"/>
                            </p:stCondLst>
                            <p:childTnLst>
                              <p:par>
                                <p:cTn id="47" presetID="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3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7" y="2674947"/>
            <a:ext cx="7026433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研究结论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Research conclusion</a:t>
            </a: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97976"/>
            <a:ext cx="2135598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: 圆角 10"/>
          <p:cNvSpPr/>
          <p:nvPr/>
        </p:nvSpPr>
        <p:spPr>
          <a:xfrm>
            <a:off x="1003760" y="1335224"/>
            <a:ext cx="10437177" cy="5447327"/>
          </a:xfrm>
          <a:prstGeom prst="roundRect">
            <a:avLst>
              <a:gd name="adj" fmla="val 2478"/>
            </a:avLst>
          </a:prstGeom>
          <a:gradFill flip="none" rotWithShape="1">
            <a:gsLst>
              <a:gs pos="91000">
                <a:schemeClr val="bg1">
                  <a:alpha val="48000"/>
                </a:schemeClr>
              </a:gs>
              <a:gs pos="0">
                <a:schemeClr val="bg1">
                  <a:alpha val="88000"/>
                </a:schemeClr>
              </a:gs>
            </a:gsLst>
            <a:lin ang="5400000" scaled="0"/>
            <a:tileRect/>
          </a:grad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研究结论    </a:t>
            </a:r>
            <a:r>
              <a:rPr lang="en-US" altLang="zh-CN" sz="24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RESEARCH CONCLUSION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8" name="椭圆 7"/>
          <p:cNvSpPr/>
          <p:nvPr/>
        </p:nvSpPr>
        <p:spPr>
          <a:xfrm>
            <a:off x="5418839" y="1709495"/>
            <a:ext cx="1739390" cy="1678530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6" name="!!图片"/>
          <p:cNvSpPr/>
          <p:nvPr/>
        </p:nvSpPr>
        <p:spPr>
          <a:xfrm>
            <a:off x="5580467" y="1863494"/>
            <a:ext cx="1391808" cy="1370530"/>
          </a:xfrm>
          <a:prstGeom prst="flowChartConnector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7" name="椭圆 36"/>
          <p:cNvSpPr/>
          <p:nvPr/>
        </p:nvSpPr>
        <p:spPr>
          <a:xfrm>
            <a:off x="1654409" y="1709492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12" name="椭圆 11"/>
          <p:cNvSpPr/>
          <p:nvPr/>
        </p:nvSpPr>
        <p:spPr>
          <a:xfrm>
            <a:off x="7072713" y="2510538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椭圆 12"/>
          <p:cNvSpPr/>
          <p:nvPr/>
        </p:nvSpPr>
        <p:spPr>
          <a:xfrm>
            <a:off x="5332595" y="2510538"/>
            <a:ext cx="173790" cy="176576"/>
          </a:xfrm>
          <a:prstGeom prst="ellipse">
            <a:avLst/>
          </a:prstGeom>
          <a:solidFill>
            <a:srgbClr val="475D4A"/>
          </a:solidFill>
          <a:ln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3" name="直接连接符 32"/>
          <p:cNvCxnSpPr/>
          <p:nvPr/>
        </p:nvCxnSpPr>
        <p:spPr>
          <a:xfrm>
            <a:off x="7204260" y="2627236"/>
            <a:ext cx="1953098" cy="18568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/>
          <p:cNvCxnSpPr/>
          <p:nvPr/>
        </p:nvCxnSpPr>
        <p:spPr>
          <a:xfrm flipV="1">
            <a:off x="3401152" y="2598826"/>
            <a:ext cx="2079202" cy="9811"/>
          </a:xfrm>
          <a:prstGeom prst="line">
            <a:avLst/>
          </a:prstGeom>
          <a:ln w="38100">
            <a:solidFill>
              <a:srgbClr val="475D4A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椭圆 37"/>
          <p:cNvSpPr/>
          <p:nvPr/>
        </p:nvSpPr>
        <p:spPr>
          <a:xfrm>
            <a:off x="9114401" y="1739971"/>
            <a:ext cx="1757458" cy="1678534"/>
          </a:xfrm>
          <a:prstGeom prst="ellipse">
            <a:avLst/>
          </a:prstGeom>
          <a:noFill/>
          <a:ln w="38100">
            <a:solidFill>
              <a:srgbClr val="475D4A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rgbClr val="475D4A"/>
              </a:solidFill>
            </a:endParaRPr>
          </a:p>
        </p:txBody>
      </p:sp>
      <p:sp>
        <p:nvSpPr>
          <p:cNvPr id="39" name="椭圆 38"/>
          <p:cNvSpPr/>
          <p:nvPr/>
        </p:nvSpPr>
        <p:spPr>
          <a:xfrm>
            <a:off x="1856901" y="1863500"/>
            <a:ext cx="1373740" cy="137051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0" name="椭圆 39"/>
          <p:cNvSpPr/>
          <p:nvPr/>
        </p:nvSpPr>
        <p:spPr>
          <a:xfrm>
            <a:off x="9311576" y="1893973"/>
            <a:ext cx="1373740" cy="1370516"/>
          </a:xfrm>
          <a:prstGeom prst="ellipse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2" name="文本框 41"/>
          <p:cNvSpPr txBox="1"/>
          <p:nvPr/>
        </p:nvSpPr>
        <p:spPr>
          <a:xfrm>
            <a:off x="1116020" y="4075312"/>
            <a:ext cx="285550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MetaBIN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通过基于观察的不成功泛化场景的调查，缓解了过度拟合问题。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0E405D7-124A-7885-F704-00FE2359835A}"/>
              </a:ext>
            </a:extLst>
          </p:cNvPr>
          <p:cNvSpPr txBox="1"/>
          <p:nvPr/>
        </p:nvSpPr>
        <p:spPr>
          <a:xfrm>
            <a:off x="4716349" y="3905870"/>
            <a:ext cx="3120043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框架通过新颖的元训练损失和循环内更新方法多样化虚拟模拟，最终提高了对未见领域的泛化能力。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C014128E-4423-197E-585B-34304F599436}"/>
              </a:ext>
            </a:extLst>
          </p:cNvPr>
          <p:cNvSpPr txBox="1"/>
          <p:nvPr/>
        </p:nvSpPr>
        <p:spPr>
          <a:xfrm>
            <a:off x="8671694" y="3823252"/>
            <a:ext cx="264287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通过在单源和多源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DG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设置中的广泛实验和综合分析，证明了</a:t>
            </a:r>
            <a:r>
              <a:rPr lang="en-US" altLang="zh-CN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MetaBIN</a:t>
            </a:r>
            <a:r>
              <a:rPr lang="zh-CN" altLang="en-US" sz="2400" dirty="0">
                <a:latin typeface="华文中宋" panose="02010600040101010101" pitchFamily="2" charset="-122"/>
                <a:ea typeface="华文中宋" panose="02010600040101010101" pitchFamily="2" charset="-122"/>
              </a:rPr>
              <a:t>框架的优越性。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!!图片"/>
          <p:cNvSpPr/>
          <p:nvPr/>
        </p:nvSpPr>
        <p:spPr>
          <a:xfrm>
            <a:off x="-3411108" y="-751984"/>
            <a:ext cx="9297242" cy="9010676"/>
          </a:xfrm>
          <a:prstGeom prst="flowChartConnector">
            <a:avLst/>
          </a:prstGeom>
          <a:blipFill dpi="0" rotWithShape="1">
            <a:blip r:embed="rId2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8" name="椭圆 27"/>
          <p:cNvSpPr/>
          <p:nvPr/>
        </p:nvSpPr>
        <p:spPr>
          <a:xfrm>
            <a:off x="-3322359" y="-751984"/>
            <a:ext cx="9208493" cy="8933457"/>
          </a:xfrm>
          <a:prstGeom prst="ellipse">
            <a:avLst/>
          </a:prstGeom>
          <a:noFill/>
          <a:ln w="38100">
            <a:solidFill>
              <a:srgbClr val="6B6555"/>
            </a:solidFill>
            <a:prstDash val="lg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3" name="文本框 42"/>
          <p:cNvSpPr txBox="1"/>
          <p:nvPr/>
        </p:nvSpPr>
        <p:spPr>
          <a:xfrm>
            <a:off x="566141" y="1227380"/>
            <a:ext cx="43561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7200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目录</a:t>
            </a:r>
            <a:endParaRPr lang="en-US" altLang="zh-CN" sz="7200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4" name="!!矩形 43"/>
          <p:cNvSpPr/>
          <p:nvPr/>
        </p:nvSpPr>
        <p:spPr>
          <a:xfrm>
            <a:off x="683862" y="2931584"/>
            <a:ext cx="3911600" cy="285544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45" name="文本框 44"/>
          <p:cNvSpPr txBox="1"/>
          <p:nvPr/>
        </p:nvSpPr>
        <p:spPr>
          <a:xfrm>
            <a:off x="566141" y="1923834"/>
            <a:ext cx="4450359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8800" dirty="0">
                <a:solidFill>
                  <a:schemeClr val="bg1">
                    <a:lumMod val="75000"/>
                  </a:schemeClr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content</a:t>
            </a:r>
            <a:endParaRPr lang="zh-CN" altLang="en-US" sz="8800" dirty="0">
              <a:solidFill>
                <a:schemeClr val="bg1">
                  <a:lumMod val="75000"/>
                </a:schemeClr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2" name="矩形: 圆角 51"/>
          <p:cNvSpPr/>
          <p:nvPr/>
        </p:nvSpPr>
        <p:spPr>
          <a:xfrm>
            <a:off x="6892048" y="1046199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3" name="椭圆 52"/>
          <p:cNvSpPr/>
          <p:nvPr/>
        </p:nvSpPr>
        <p:spPr>
          <a:xfrm>
            <a:off x="6749836" y="1058013"/>
            <a:ext cx="821876" cy="816728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71" name="文本框 70"/>
          <p:cNvSpPr txBox="1"/>
          <p:nvPr/>
        </p:nvSpPr>
        <p:spPr>
          <a:xfrm>
            <a:off x="7571712" y="1056059"/>
            <a:ext cx="2959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课题背景</a:t>
            </a:r>
            <a:endParaRPr lang="en-US" altLang="zh-CN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Project background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6" name="文本框 75"/>
          <p:cNvSpPr txBox="1"/>
          <p:nvPr/>
        </p:nvSpPr>
        <p:spPr>
          <a:xfrm>
            <a:off x="6835378" y="1132084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0" name="矩形: 圆角 39"/>
          <p:cNvSpPr/>
          <p:nvPr/>
        </p:nvSpPr>
        <p:spPr>
          <a:xfrm>
            <a:off x="6892048" y="2113972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8" name="椭圆 47"/>
          <p:cNvSpPr/>
          <p:nvPr/>
        </p:nvSpPr>
        <p:spPr>
          <a:xfrm>
            <a:off x="6749836" y="2125786"/>
            <a:ext cx="821876" cy="816728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2" name="文本框 71"/>
          <p:cNvSpPr txBox="1"/>
          <p:nvPr/>
        </p:nvSpPr>
        <p:spPr>
          <a:xfrm>
            <a:off x="7571712" y="2143910"/>
            <a:ext cx="2959100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论文结构</a:t>
            </a:r>
            <a:endParaRPr lang="en-US" altLang="zh-CN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Thesis structure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7" name="文本框 76"/>
          <p:cNvSpPr txBox="1"/>
          <p:nvPr/>
        </p:nvSpPr>
        <p:spPr>
          <a:xfrm>
            <a:off x="6800036" y="2203652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41" name="矩形: 圆角 40"/>
          <p:cNvSpPr/>
          <p:nvPr/>
        </p:nvSpPr>
        <p:spPr>
          <a:xfrm>
            <a:off x="6892048" y="3206454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9" name="椭圆 48"/>
          <p:cNvSpPr/>
          <p:nvPr/>
        </p:nvSpPr>
        <p:spPr>
          <a:xfrm>
            <a:off x="6749836" y="3201823"/>
            <a:ext cx="821876" cy="816728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3" name="文本框 72"/>
          <p:cNvSpPr txBox="1"/>
          <p:nvPr/>
        </p:nvSpPr>
        <p:spPr>
          <a:xfrm>
            <a:off x="7571713" y="3226684"/>
            <a:ext cx="3265012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研究方法与过程</a:t>
            </a:r>
            <a:endParaRPr lang="en-US" altLang="zh-CN" sz="32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Research methods and process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8" name="文本框 77"/>
          <p:cNvSpPr txBox="1"/>
          <p:nvPr/>
        </p:nvSpPr>
        <p:spPr>
          <a:xfrm>
            <a:off x="6815107" y="3291733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9" name="矩形: 圆角 38"/>
          <p:cNvSpPr/>
          <p:nvPr/>
        </p:nvSpPr>
        <p:spPr>
          <a:xfrm>
            <a:off x="6892048" y="4291682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0" name="椭圆 49"/>
          <p:cNvSpPr/>
          <p:nvPr/>
        </p:nvSpPr>
        <p:spPr>
          <a:xfrm>
            <a:off x="6749836" y="4309859"/>
            <a:ext cx="821876" cy="80613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4" name="文本框 73"/>
          <p:cNvSpPr txBox="1"/>
          <p:nvPr/>
        </p:nvSpPr>
        <p:spPr>
          <a:xfrm>
            <a:off x="7612426" y="4284597"/>
            <a:ext cx="322429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数据分析与成果</a:t>
            </a:r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Data Analysis and Results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9" name="文本框 78"/>
          <p:cNvSpPr txBox="1"/>
          <p:nvPr/>
        </p:nvSpPr>
        <p:spPr>
          <a:xfrm>
            <a:off x="6815107" y="4411961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04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8" name="矩形: 圆角 37"/>
          <p:cNvSpPr/>
          <p:nvPr/>
        </p:nvSpPr>
        <p:spPr>
          <a:xfrm>
            <a:off x="6892048" y="5368840"/>
            <a:ext cx="4106152" cy="823912"/>
          </a:xfrm>
          <a:prstGeom prst="roundRect">
            <a:avLst>
              <a:gd name="adj" fmla="val 50000"/>
            </a:avLst>
          </a:prstGeom>
          <a:solidFill>
            <a:srgbClr val="475D4A">
              <a:alpha val="94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1" name="椭圆 50"/>
          <p:cNvSpPr/>
          <p:nvPr/>
        </p:nvSpPr>
        <p:spPr>
          <a:xfrm>
            <a:off x="6749836" y="5342913"/>
            <a:ext cx="821876" cy="8492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5" name="文本框 74"/>
          <p:cNvSpPr txBox="1"/>
          <p:nvPr/>
        </p:nvSpPr>
        <p:spPr>
          <a:xfrm>
            <a:off x="7583402" y="5352047"/>
            <a:ext cx="322429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研究结论和问题</a:t>
            </a:r>
          </a:p>
          <a:p>
            <a:r>
              <a:rPr lang="en-US" altLang="zh-CN" sz="16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Research conclusion</a:t>
            </a:r>
            <a:endParaRPr lang="zh-CN" altLang="en-US" sz="16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6815107" y="5470321"/>
            <a:ext cx="82187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2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3200" b="1" dirty="0">
              <a:solidFill>
                <a:schemeClr val="bg2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86" name="直接连接符 85"/>
          <p:cNvCxnSpPr/>
          <p:nvPr/>
        </p:nvCxnSpPr>
        <p:spPr>
          <a:xfrm>
            <a:off x="6521236" y="848738"/>
            <a:ext cx="56388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直接连接符 96"/>
          <p:cNvCxnSpPr/>
          <p:nvPr/>
        </p:nvCxnSpPr>
        <p:spPr>
          <a:xfrm>
            <a:off x="6616700" y="6451600"/>
            <a:ext cx="5543336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!!椭圆 2"/>
          <p:cNvSpPr/>
          <p:nvPr/>
        </p:nvSpPr>
        <p:spPr>
          <a:xfrm>
            <a:off x="6213052" y="743805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!!椭圆 7"/>
          <p:cNvSpPr/>
          <p:nvPr/>
        </p:nvSpPr>
        <p:spPr>
          <a:xfrm>
            <a:off x="6213052" y="63466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8BEAF-AE7B-1D7A-52F3-FAB9957521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B89407D4-AD89-D4F1-AE71-34975019A491}"/>
              </a:ext>
            </a:extLst>
          </p:cNvPr>
          <p:cNvSpPr/>
          <p:nvPr/>
        </p:nvSpPr>
        <p:spPr>
          <a:xfrm>
            <a:off x="693683" y="1502979"/>
            <a:ext cx="10660117" cy="4866288"/>
          </a:xfrm>
          <a:prstGeom prst="roundRect">
            <a:avLst/>
          </a:prstGeom>
          <a:solidFill>
            <a:srgbClr val="475D4A"/>
          </a:solidFill>
          <a:effectLst>
            <a:outerShdw blurRad="165100" dist="50800" dir="5400000" sx="102000" sy="102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E2776F58-7033-EE27-432A-EEF24D944B55}"/>
              </a:ext>
            </a:extLst>
          </p:cNvPr>
          <p:cNvSpPr txBox="1"/>
          <p:nvPr/>
        </p:nvSpPr>
        <p:spPr>
          <a:xfrm>
            <a:off x="6431635" y="1971218"/>
            <a:ext cx="3719195" cy="14053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Pi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：模型对第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个样本的预测输出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Yi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：第</a:t>
            </a:r>
            <a:r>
              <a:rPr lang="en-US" altLang="zh-CN" sz="1800" dirty="0" err="1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i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个样本的真实标签</a:t>
            </a:r>
            <a:endParaRPr lang="en-US" altLang="zh-CN" sz="18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·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均方误差损失函数（</a:t>
            </a:r>
            <a:r>
              <a:rPr lang="en-US" altLang="zh-CN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MSE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）的一种形式，用于衡量模型预测的准确性。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0D112531-7994-3E8B-F905-67293E57025E}"/>
              </a:ext>
            </a:extLst>
          </p:cNvPr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上次课板书问题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2C5B793-ACFD-4CA1-6715-F89B2682C24D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61B57C2D-F482-23D0-CAD6-DAB8193DAF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4267" y="2037221"/>
            <a:ext cx="3719195" cy="881662"/>
          </a:xfrm>
          <a:prstGeom prst="rect">
            <a:avLst/>
          </a:prstGeom>
        </p:spPr>
      </p:pic>
      <p:sp>
        <p:nvSpPr>
          <p:cNvPr id="8" name="TextBox 9">
            <a:extLst>
              <a:ext uri="{FF2B5EF4-FFF2-40B4-BE49-F238E27FC236}">
                <a16:creationId xmlns:a16="http://schemas.microsoft.com/office/drawing/2014/main" id="{BE7A1294-0773-614B-7008-B5287DCADB17}"/>
              </a:ext>
            </a:extLst>
          </p:cNvPr>
          <p:cNvSpPr txBox="1"/>
          <p:nvPr/>
        </p:nvSpPr>
        <p:spPr>
          <a:xfrm>
            <a:off x="6096000" y="3788406"/>
            <a:ext cx="4881880" cy="212551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·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这个损失函数在回归问题中非常常见，其中目标是预测连续值。通过最小化这个损失函数，模型学习调整其参数以减少预测误差。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1800" dirty="0">
                <a:solidFill>
                  <a:schemeClr val="bg1"/>
                </a:solidFill>
                <a:latin typeface="华文彩云" panose="02010800040101010101" pitchFamily="2" charset="-122"/>
                <a:ea typeface="华文彩云" panose="02010800040101010101" pitchFamily="2" charset="-122"/>
                <a:cs typeface="+mn-ea"/>
                <a:sym typeface="+mn-lt"/>
              </a:rPr>
              <a:t>·</a:t>
            </a:r>
            <a:r>
              <a:rPr lang="zh-CN" altLang="en-US" sz="18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在深度学习模型中，这个损失函数通常在训练过程中使用，通过反向传播算法来更新模型的权重，以最小化整个训练集上的平均平方误差。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9F60C2CA-D263-73E2-6A59-21BD6A9DE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3442" y="4058920"/>
            <a:ext cx="4279265" cy="16057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1255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42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2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88E4BF-885D-7B1D-CE16-9F850D984A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矩形: 圆角 56">
            <a:extLst>
              <a:ext uri="{FF2B5EF4-FFF2-40B4-BE49-F238E27FC236}">
                <a16:creationId xmlns:a16="http://schemas.microsoft.com/office/drawing/2014/main" id="{A4267EBD-7BEC-639C-B558-6D403B6603F4}"/>
              </a:ext>
            </a:extLst>
          </p:cNvPr>
          <p:cNvSpPr/>
          <p:nvPr/>
        </p:nvSpPr>
        <p:spPr>
          <a:xfrm>
            <a:off x="693683" y="1502979"/>
            <a:ext cx="10660117" cy="4866288"/>
          </a:xfrm>
          <a:prstGeom prst="roundRect">
            <a:avLst/>
          </a:prstGeom>
          <a:solidFill>
            <a:srgbClr val="475D4A"/>
          </a:solidFill>
          <a:effectLst>
            <a:outerShdw blurRad="165100" dist="50800" dir="5400000" sx="102000" sy="102000" algn="ctr" rotWithShape="0">
              <a:srgbClr val="000000">
                <a:alpha val="79000"/>
              </a:srgbClr>
            </a:outerShdw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6" name="TextBox 9">
            <a:extLst>
              <a:ext uri="{FF2B5EF4-FFF2-40B4-BE49-F238E27FC236}">
                <a16:creationId xmlns:a16="http://schemas.microsoft.com/office/drawing/2014/main" id="{F96EE246-50DB-AB14-1231-974AD0BC8416}"/>
              </a:ext>
            </a:extLst>
          </p:cNvPr>
          <p:cNvSpPr txBox="1"/>
          <p:nvPr/>
        </p:nvSpPr>
        <p:spPr>
          <a:xfrm>
            <a:off x="1636003" y="2319088"/>
            <a:ext cx="8998865" cy="31618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just">
              <a:lnSpc>
                <a:spcPts val="1800"/>
              </a:lnSpc>
              <a:spcBef>
                <a:spcPts val="1200"/>
              </a:spcBef>
              <a:defRPr sz="1100">
                <a:solidFill>
                  <a:schemeClr val="tx1">
                    <a:lumMod val="65000"/>
                    <a:lumOff val="35000"/>
                  </a:schemeClr>
                </a:solidFill>
                <a:latin typeface="+mn-ea"/>
              </a:defRPr>
            </a:lvl1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假设您是一位监控系统的设计工程师，您正在使用人员重新识别（</a:t>
            </a: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Re-ID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）技术来提高监控的准确性。考虑到不同摄像头可能会捕获到风格迥异的图像，您认为在模型训练过程中，哪个因素对于提高模型在新摄像头下的泛化能力最为关键？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zh-CN" altLang="en-US" sz="20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A.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仅使用单一摄像头的数据进行训练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B.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在多个摄像头的数据上训练，但保持它们的光照和背景条件一致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C.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在多个摄像头的数据上训练，并且包含不同的光照和背景条件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zh-CN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D. </a:t>
            </a:r>
            <a:r>
              <a:rPr lang="zh-CN" altLang="en-US" sz="2000" dirty="0">
                <a:solidFill>
                  <a:schemeClr val="bg1"/>
                </a:solidFill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忽略摄像头间的风格差异，专注于提高模型在单个摄像头上的性能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6D3D0D5-15D2-83BE-89BD-EBAC26220DE8}"/>
              </a:ext>
            </a:extLst>
          </p:cNvPr>
          <p:cNvSpPr txBox="1"/>
          <p:nvPr/>
        </p:nvSpPr>
        <p:spPr>
          <a:xfrm>
            <a:off x="1120112" y="163760"/>
            <a:ext cx="102336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互动问题</a:t>
            </a:r>
            <a:endParaRPr lang="en-US" altLang="zh-CN" sz="28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901FE96B-CBCF-552C-5E6C-65B866DDD057}"/>
              </a:ext>
            </a:extLst>
          </p:cNvPr>
          <p:cNvSpPr txBox="1"/>
          <p:nvPr/>
        </p:nvSpPr>
        <p:spPr>
          <a:xfrm>
            <a:off x="116812" y="7544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05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371645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2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2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!!矩形 43"/>
          <p:cNvSpPr/>
          <p:nvPr/>
        </p:nvSpPr>
        <p:spPr>
          <a:xfrm>
            <a:off x="0" y="1498060"/>
            <a:ext cx="12192000" cy="3861880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2" name="直接连接符 21"/>
          <p:cNvCxnSpPr/>
          <p:nvPr/>
        </p:nvCxnSpPr>
        <p:spPr>
          <a:xfrm>
            <a:off x="0" y="3758443"/>
            <a:ext cx="3771900" cy="0"/>
          </a:xfrm>
          <a:prstGeom prst="line">
            <a:avLst/>
          </a:prstGeom>
          <a:ln w="38100">
            <a:solidFill>
              <a:srgbClr val="FECA07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直接连接符 26"/>
          <p:cNvCxnSpPr/>
          <p:nvPr/>
        </p:nvCxnSpPr>
        <p:spPr>
          <a:xfrm>
            <a:off x="0" y="5816600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直接连接符 28"/>
          <p:cNvCxnSpPr/>
          <p:nvPr/>
        </p:nvCxnSpPr>
        <p:spPr>
          <a:xfrm>
            <a:off x="0" y="1041399"/>
            <a:ext cx="12192000" cy="0"/>
          </a:xfrm>
          <a:prstGeom prst="line">
            <a:avLst/>
          </a:prstGeom>
          <a:ln w="38100">
            <a:solidFill>
              <a:srgbClr val="59735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卡通人物&#10;&#10;低可信度描述已自动生成"/>
          <p:cNvPicPr>
            <a:picLocks noChangeAspect="1"/>
          </p:cNvPicPr>
          <p:nvPr/>
        </p:nvPicPr>
        <p:blipFill rotWithShape="1">
          <a:blip r:embed="rId2">
            <a:alphaModFix amt="8000"/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387" r="12280"/>
          <a:stretch>
            <a:fillRect/>
          </a:stretch>
        </p:blipFill>
        <p:spPr>
          <a:xfrm>
            <a:off x="191229" y="1477559"/>
            <a:ext cx="11809542" cy="3882381"/>
          </a:xfrm>
          <a:prstGeom prst="rect">
            <a:avLst/>
          </a:prstGeom>
        </p:spPr>
      </p:pic>
      <p:pic>
        <p:nvPicPr>
          <p:cNvPr id="19" name="图片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8991" b="94006" l="9599" r="89685">
                        <a14:foregroundMark x1="34527" y1="31703" x2="70630" y2="31703"/>
                        <a14:foregroundMark x1="74069" y1="62618" x2="66046" y2="74606"/>
                        <a14:foregroundMark x1="27077" y1="60095" x2="37393" y2="71451"/>
                        <a14:foregroundMark x1="36246" y1="88486" x2="60888" y2="92271"/>
                        <a14:foregroundMark x1="28223" y1="51262" x2="33668" y2="66562"/>
                        <a14:foregroundMark x1="33668" y1="66562" x2="40258" y2="73975"/>
                        <a14:foregroundMark x1="78080" y1="47476" x2="62034" y2="65773"/>
                        <a14:foregroundMark x1="45415" y1="23502" x2="41977" y2="51893"/>
                        <a14:foregroundMark x1="28223" y1="33596" x2="76361" y2="38013"/>
                        <a14:foregroundMark x1="17335" y1="47476" x2="44842" y2="93533"/>
                        <a14:foregroundMark x1="64900" y1="61356" x2="59742" y2="85331"/>
                        <a14:foregroundMark x1="27937" y1="15457" x2="50143" y2="8991"/>
                        <a14:foregroundMark x1="44126" y1="94953" x2="55731" y2="94006"/>
                        <a14:foregroundMark x1="55731" y1="94006" x2="56447" y2="94006"/>
                      </a14:backgroundRemoval>
                    </a14:imgEffect>
                  </a14:imgLayer>
                </a14:imgProps>
              </a:ext>
            </a:extLst>
          </a:blip>
          <a:srcRect l="10069" t="7875" r="8991" b="3566"/>
          <a:stretch>
            <a:fillRect/>
          </a:stretch>
        </p:blipFill>
        <p:spPr>
          <a:xfrm>
            <a:off x="6908800" y="1163442"/>
            <a:ext cx="4559300" cy="4531116"/>
          </a:xfrm>
          <a:prstGeom prst="flowChartConnector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818091" y="1625288"/>
            <a:ext cx="562475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感谢老师同学</a:t>
            </a:r>
            <a:endParaRPr lang="en-US" altLang="zh-CN" sz="54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zh-CN" altLang="en-US" sz="54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的批评指正！</a:t>
            </a:r>
            <a:endParaRPr lang="en-US" altLang="zh-CN" sz="5400" b="0" i="0" dirty="0">
              <a:solidFill>
                <a:schemeClr val="bg1"/>
              </a:solidFill>
              <a:effectLst/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b="0" i="0" dirty="0">
                <a:solidFill>
                  <a:schemeClr val="bg1"/>
                </a:solidFill>
                <a:effectLst/>
                <a:latin typeface="Arial" panose="020B0604020202020204" pitchFamily="34" charset="0"/>
              </a:rPr>
              <a:t>Academic Paper Report of Southeast University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774700" y="16958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20204" pitchFamily="34" charset="0"/>
                <a:ea typeface="阿里巴巴普惠体 2.0 95 ExtraBold" panose="00020600040101010101" pitchFamily="18" charset="-122"/>
                <a:cs typeface="Arial" panose="020B060402020202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阿里巴巴普惠体 2.0 95 ExtraBold" panose="00020600040101010101" pitchFamily="18" charset="-122"/>
              <a:cs typeface="Arial" panose="020B0604020202020204" pitchFamily="34" charset="0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723900" y="5861865"/>
            <a:ext cx="10442575" cy="101566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dist"/>
            <a:r>
              <a:rPr lang="en-US" altLang="zh-CN" sz="6600" dirty="0">
                <a:gradFill flip="none" rotWithShape="1">
                  <a:gsLst>
                    <a:gs pos="37000">
                      <a:schemeClr val="bg2">
                        <a:alpha val="40000"/>
                      </a:schemeClr>
                    </a:gs>
                    <a:gs pos="29000">
                      <a:schemeClr val="bg2">
                        <a:alpha val="0"/>
                      </a:schemeClr>
                    </a:gs>
                  </a:gsLst>
                  <a:lin ang="16200000" scaled="1"/>
                  <a:tileRect/>
                </a:gradFill>
                <a:latin typeface="Arial" panose="020B0604020202020204" pitchFamily="34" charset="0"/>
                <a:ea typeface="阿里巴巴普惠体 2.0 95 ExtraBold" panose="00020600040101010101" pitchFamily="18" charset="-122"/>
                <a:cs typeface="Arial" panose="020B0604020202020204" pitchFamily="34" charset="0"/>
              </a:rPr>
              <a:t>SOUTHEAST UNIVERSITY</a:t>
            </a:r>
            <a:endParaRPr lang="zh-CN" altLang="en-US" sz="6600" dirty="0">
              <a:gradFill flip="none" rotWithShape="1">
                <a:gsLst>
                  <a:gs pos="37000">
                    <a:schemeClr val="bg2">
                      <a:alpha val="40000"/>
                    </a:schemeClr>
                  </a:gs>
                  <a:gs pos="29000">
                    <a:schemeClr val="bg2">
                      <a:alpha val="0"/>
                    </a:schemeClr>
                  </a:gs>
                </a:gsLst>
                <a:lin ang="16200000" scaled="1"/>
                <a:tileRect/>
              </a:gradFill>
              <a:latin typeface="Arial" panose="020B0604020202020204" pitchFamily="34" charset="0"/>
              <a:ea typeface="阿里巴巴普惠体 2.0 95 ExtraBold" panose="00020600040101010101" pitchFamily="18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961"/>
            <a:ext cx="12192000" cy="8140922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475D4A">
              <a:alpha val="28000"/>
            </a:srgbClr>
          </a:solidFill>
          <a:ln>
            <a:solidFill>
              <a:schemeClr val="accent1">
                <a:shade val="1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11800" y="2644170"/>
            <a:ext cx="5372127" cy="15081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课题背景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Project background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83800" y="2497976"/>
            <a:ext cx="2586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Arial" panose="020B0604020202020204" pitchFamily="34" charset="0"/>
              </a:rPr>
              <a:t>01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Arial" panose="020B0604020202020204" pitchFamily="34" charset="0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D4F21F-218F-9CB7-AD97-F46D320B6C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: 圆角 11">
            <a:extLst>
              <a:ext uri="{FF2B5EF4-FFF2-40B4-BE49-F238E27FC236}">
                <a16:creationId xmlns:a16="http://schemas.microsoft.com/office/drawing/2014/main" id="{C2E1743E-B0AD-E94D-101F-9F4949505EF1}"/>
              </a:ext>
            </a:extLst>
          </p:cNvPr>
          <p:cNvSpPr/>
          <p:nvPr>
            <p:custDataLst>
              <p:tags r:id="rId1"/>
            </p:custDataLst>
          </p:nvPr>
        </p:nvSpPr>
        <p:spPr>
          <a:xfrm rot="16200000">
            <a:off x="2508136" y="1083247"/>
            <a:ext cx="1822450" cy="2613787"/>
          </a:xfrm>
          <a:prstGeom prst="roundRect">
            <a:avLst>
              <a:gd name="adj" fmla="val 9679"/>
            </a:avLst>
          </a:prstGeom>
          <a:blipFill>
            <a:blip r:embed="rId7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6350"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4" name="矩形: 圆角 12">
            <a:extLst>
              <a:ext uri="{FF2B5EF4-FFF2-40B4-BE49-F238E27FC236}">
                <a16:creationId xmlns:a16="http://schemas.microsoft.com/office/drawing/2014/main" id="{C591D43F-C225-D4EF-46CE-3ABEC1C4FE3A}"/>
              </a:ext>
            </a:extLst>
          </p:cNvPr>
          <p:cNvSpPr/>
          <p:nvPr>
            <p:custDataLst>
              <p:tags r:id="rId2"/>
            </p:custDataLst>
          </p:nvPr>
        </p:nvSpPr>
        <p:spPr>
          <a:xfrm rot="16200000">
            <a:off x="5245214" y="1083247"/>
            <a:ext cx="1822450" cy="2613787"/>
          </a:xfrm>
          <a:prstGeom prst="roundRect">
            <a:avLst>
              <a:gd name="adj" fmla="val 9679"/>
            </a:avLst>
          </a:prstGeom>
          <a:blipFill>
            <a:blip r:embed="rId8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n w="6350"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5" name="矩形: 圆角 13">
            <a:extLst>
              <a:ext uri="{FF2B5EF4-FFF2-40B4-BE49-F238E27FC236}">
                <a16:creationId xmlns:a16="http://schemas.microsoft.com/office/drawing/2014/main" id="{9A9F9A04-B0E2-F0EC-F74D-FDF84E16495C}"/>
              </a:ext>
            </a:extLst>
          </p:cNvPr>
          <p:cNvSpPr/>
          <p:nvPr>
            <p:custDataLst>
              <p:tags r:id="rId3"/>
            </p:custDataLst>
          </p:nvPr>
        </p:nvSpPr>
        <p:spPr>
          <a:xfrm rot="16200000">
            <a:off x="7982293" y="1083247"/>
            <a:ext cx="1822450" cy="2613787"/>
          </a:xfrm>
          <a:prstGeom prst="roundRect">
            <a:avLst>
              <a:gd name="adj" fmla="val 9679"/>
            </a:avLst>
          </a:prstGeom>
          <a:blipFill>
            <a:blip r:embed="rId9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>
              <a:ln w="6350"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17" name="矩形: 圆角 14">
            <a:extLst>
              <a:ext uri="{FF2B5EF4-FFF2-40B4-BE49-F238E27FC236}">
                <a16:creationId xmlns:a16="http://schemas.microsoft.com/office/drawing/2014/main" id="{6C10E31B-0274-3E9A-02A8-07F7927D0240}"/>
              </a:ext>
            </a:extLst>
          </p:cNvPr>
          <p:cNvSpPr/>
          <p:nvPr>
            <p:custDataLst>
              <p:tags r:id="rId4"/>
            </p:custDataLst>
          </p:nvPr>
        </p:nvSpPr>
        <p:spPr>
          <a:xfrm rot="16200000">
            <a:off x="-228943" y="1083247"/>
            <a:ext cx="1822450" cy="2613787"/>
          </a:xfrm>
          <a:prstGeom prst="roundRect">
            <a:avLst>
              <a:gd name="adj" fmla="val 9679"/>
            </a:avLst>
          </a:prstGeom>
          <a:blipFill>
            <a:blip r:embed="rId10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/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82904BF9-1F88-327E-924A-B8CBC85F7E16}"/>
              </a:ext>
            </a:extLst>
          </p:cNvPr>
          <p:cNvSpPr/>
          <p:nvPr>
            <p:custDataLst>
              <p:tags r:id="rId5"/>
            </p:custDataLst>
          </p:nvPr>
        </p:nvSpPr>
        <p:spPr>
          <a:xfrm rot="16200000">
            <a:off x="10719372" y="1083247"/>
            <a:ext cx="1822450" cy="2613787"/>
          </a:xfrm>
          <a:prstGeom prst="roundRect">
            <a:avLst>
              <a:gd name="adj" fmla="val 9679"/>
            </a:avLst>
          </a:prstGeom>
          <a:blipFill>
            <a:blip r:embed="rId11"/>
            <a:stretch>
              <a:fillRect/>
            </a:stretch>
          </a:blipFill>
          <a:ln>
            <a:noFill/>
          </a:ln>
          <a:effectLst>
            <a:outerShdw blurRad="127000" dist="38100" dir="5400000" algn="t" rotWithShape="0">
              <a:schemeClr val="accent1">
                <a:lumMod val="60000"/>
                <a:lumOff val="40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zh-CN" altLang="en-US" dirty="0">
              <a:ln w="6350">
                <a:solidFill>
                  <a:schemeClr val="accent6">
                    <a:lumMod val="20000"/>
                    <a:lumOff val="80000"/>
                  </a:schemeClr>
                </a:solidFill>
              </a:ln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8ECFA504-0D5B-F16C-DCEB-6F129073BF59}"/>
              </a:ext>
            </a:extLst>
          </p:cNvPr>
          <p:cNvSpPr txBox="1"/>
          <p:nvPr/>
        </p:nvSpPr>
        <p:spPr>
          <a:xfrm>
            <a:off x="1120112" y="215000"/>
            <a:ext cx="76301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课题背景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PROJECT BACKGROUND</a:t>
            </a:r>
            <a:endParaRPr lang="zh-CN" altLang="en-US" sz="20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699A6B77-7CCB-1F3B-6F15-5B934EE68F8B}"/>
              </a:ext>
            </a:extLst>
          </p:cNvPr>
          <p:cNvSpPr txBox="1"/>
          <p:nvPr/>
        </p:nvSpPr>
        <p:spPr>
          <a:xfrm>
            <a:off x="144842" y="127999"/>
            <a:ext cx="129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41E6E0B3-7B5E-87E0-89DE-C2B0B06B960F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r="7123"/>
          <a:stretch/>
        </p:blipFill>
        <p:spPr>
          <a:xfrm>
            <a:off x="10307184" y="1478915"/>
            <a:ext cx="2630307" cy="1822451"/>
          </a:xfrm>
          <a:prstGeom prst="rect">
            <a:avLst/>
          </a:prstGeo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729A4EF3-2620-0E81-0145-601DA633D4A2}"/>
              </a:ext>
            </a:extLst>
          </p:cNvPr>
          <p:cNvPicPr>
            <a:picLocks noChangeAspect="1"/>
          </p:cNvPicPr>
          <p:nvPr/>
        </p:nvPicPr>
        <p:blipFill>
          <a:blip r:embed="rId13"/>
          <a:srcRect r="13219"/>
          <a:stretch/>
        </p:blipFill>
        <p:spPr>
          <a:xfrm>
            <a:off x="7580884" y="1478915"/>
            <a:ext cx="2613788" cy="1822451"/>
          </a:xfrm>
          <a:prstGeom prst="rect">
            <a:avLst/>
          </a:prstGeom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DB808818-6B4D-47B1-3FD0-67E79A6A7283}"/>
              </a:ext>
            </a:extLst>
          </p:cNvPr>
          <p:cNvPicPr>
            <a:picLocks noChangeAspect="1"/>
          </p:cNvPicPr>
          <p:nvPr/>
        </p:nvPicPr>
        <p:blipFill>
          <a:blip r:embed="rId14"/>
          <a:srcRect r="16463"/>
          <a:stretch/>
        </p:blipFill>
        <p:spPr>
          <a:xfrm>
            <a:off x="4843806" y="1478915"/>
            <a:ext cx="2613789" cy="1822451"/>
          </a:xfrm>
          <a:prstGeom prst="rect">
            <a:avLst/>
          </a:prstGeom>
        </p:spPr>
      </p:pic>
      <p:pic>
        <p:nvPicPr>
          <p:cNvPr id="29" name="图片 28">
            <a:extLst>
              <a:ext uri="{FF2B5EF4-FFF2-40B4-BE49-F238E27FC236}">
                <a16:creationId xmlns:a16="http://schemas.microsoft.com/office/drawing/2014/main" id="{7BA442CA-0C31-1A26-BB5C-7DDBD48B773C}"/>
              </a:ext>
            </a:extLst>
          </p:cNvPr>
          <p:cNvPicPr>
            <a:picLocks noChangeAspect="1"/>
          </p:cNvPicPr>
          <p:nvPr/>
        </p:nvPicPr>
        <p:blipFill>
          <a:blip r:embed="rId15"/>
          <a:srcRect r="19877"/>
          <a:stretch/>
        </p:blipFill>
        <p:spPr>
          <a:xfrm>
            <a:off x="2106727" y="1478604"/>
            <a:ext cx="2613788" cy="182519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586AD887-9680-D42A-AF7B-57F71F47FEE6}"/>
              </a:ext>
            </a:extLst>
          </p:cNvPr>
          <p:cNvPicPr>
            <a:picLocks noChangeAspect="1"/>
          </p:cNvPicPr>
          <p:nvPr/>
        </p:nvPicPr>
        <p:blipFill>
          <a:blip r:embed="rId16"/>
          <a:srcRect r="4920"/>
          <a:stretch/>
        </p:blipFill>
        <p:spPr>
          <a:xfrm>
            <a:off x="-626627" y="1488910"/>
            <a:ext cx="2604324" cy="1813647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B3ADBF4-906A-5247-3C3F-0FDCE060C979}"/>
              </a:ext>
            </a:extLst>
          </p:cNvPr>
          <p:cNvSpPr txBox="1"/>
          <p:nvPr/>
        </p:nvSpPr>
        <p:spPr>
          <a:xfrm>
            <a:off x="-65397" y="2066974"/>
            <a:ext cx="203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热区分析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BC2B675F-3626-9D91-4B53-730D9BA259CA}"/>
              </a:ext>
            </a:extLst>
          </p:cNvPr>
          <p:cNvSpPr txBox="1"/>
          <p:nvPr/>
        </p:nvSpPr>
        <p:spPr>
          <a:xfrm>
            <a:off x="2416089" y="2066974"/>
            <a:ext cx="203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交通管理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E3B8EF05-276C-6F27-157D-EE9CBE6C9929}"/>
              </a:ext>
            </a:extLst>
          </p:cNvPr>
          <p:cNvSpPr txBox="1"/>
          <p:nvPr/>
        </p:nvSpPr>
        <p:spPr>
          <a:xfrm>
            <a:off x="5092772" y="2066028"/>
            <a:ext cx="203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安全防护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52450717-3726-B55D-3A24-AFAB6C98E9A0}"/>
              </a:ext>
            </a:extLst>
          </p:cNvPr>
          <p:cNvSpPr txBox="1"/>
          <p:nvPr/>
        </p:nvSpPr>
        <p:spPr>
          <a:xfrm>
            <a:off x="7871850" y="2066027"/>
            <a:ext cx="203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片段跟踪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D89E840B-A071-FF96-355A-D213718AC49C}"/>
              </a:ext>
            </a:extLst>
          </p:cNvPr>
          <p:cNvSpPr txBox="1"/>
          <p:nvPr/>
        </p:nvSpPr>
        <p:spPr>
          <a:xfrm>
            <a:off x="10301444" y="2072567"/>
            <a:ext cx="203185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ln w="6350">
                  <a:solidFill>
                    <a:schemeClr val="accent6">
                      <a:lumMod val="20000"/>
                      <a:lumOff val="80000"/>
                    </a:schemeClr>
                  </a:solidFill>
                </a:ln>
                <a:solidFill>
                  <a:schemeClr val="bg1"/>
                </a:solidFill>
                <a:effectLst>
                  <a:outerShdw blurRad="50800" dist="38100" dir="8100000" algn="tr" rotWithShape="0">
                    <a:prstClr val="black">
                      <a:alpha val="40000"/>
                    </a:prstClr>
                  </a:outerShdw>
                </a:effectLst>
                <a:latin typeface="华文中宋" panose="02010600040101010101" pitchFamily="2" charset="-122"/>
                <a:ea typeface="华文中宋" panose="02010600040101010101" pitchFamily="2" charset="-122"/>
              </a:rPr>
              <a:t>动物习性</a:t>
            </a:r>
          </a:p>
        </p:txBody>
      </p:sp>
      <p:sp>
        <p:nvSpPr>
          <p:cNvPr id="37" name="文本2">
            <a:extLst>
              <a:ext uri="{FF2B5EF4-FFF2-40B4-BE49-F238E27FC236}">
                <a16:creationId xmlns:a16="http://schemas.microsoft.com/office/drawing/2014/main" id="{D647B7BD-0EAF-A487-2099-557DE246D5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872" y="3747616"/>
            <a:ext cx="7996222" cy="1193489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475D4A"/>
            </a:solidFill>
            <a:rou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无法满足高效、自动化的监控需求，视频监控覆盖面不够，单一的画面显示容易出现监控盲区，多监控图像信息缺乏关联与比对分析，而且难以实时掌握现场情况。需要识别和跟踪技术来弥补固定摄像头的视觉局限性。</a:t>
            </a:r>
            <a:endParaRPr lang="zh-CN" altLang="zh-CN" sz="1400" dirty="0">
              <a:solidFill>
                <a:schemeClr val="bg1"/>
              </a:solidFill>
              <a:latin typeface="微软雅黑" panose="020B0503020204020204" charset="-122"/>
              <a:ea typeface="微软雅黑" panose="020B0503020204020204" charset="-122"/>
              <a:cs typeface="+mn-ea"/>
              <a:sym typeface="+mn-lt"/>
            </a:endParaRPr>
          </a:p>
        </p:txBody>
      </p:sp>
      <p:sp>
        <p:nvSpPr>
          <p:cNvPr id="39" name="标题2">
            <a:extLst>
              <a:ext uri="{FF2B5EF4-FFF2-40B4-BE49-F238E27FC236}">
                <a16:creationId xmlns:a16="http://schemas.microsoft.com/office/drawing/2014/main" id="{CA9628CD-4F4E-97B2-5AEE-A604A7CE20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747" y="3735336"/>
            <a:ext cx="1680552" cy="1193489"/>
          </a:xfrm>
          <a:prstGeom prst="roundRect">
            <a:avLst>
              <a:gd name="adj" fmla="val 11921"/>
            </a:avLst>
          </a:prstGeom>
          <a:solidFill>
            <a:srgbClr val="475D4A"/>
          </a:solidFill>
          <a:ln w="25400">
            <a:solidFill>
              <a:srgbClr val="475D4A"/>
            </a:solidFill>
            <a:round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82793" tIns="41396" rIns="82793" bIns="41396" anchor="ctr"/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传统的视频</a:t>
            </a:r>
            <a:endParaRPr lang="en-US" altLang="zh-CN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监控系统</a:t>
            </a:r>
            <a:endParaRPr lang="zh-CN" altLang="zh-CN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40" name="文本3">
            <a:extLst>
              <a:ext uri="{FF2B5EF4-FFF2-40B4-BE49-F238E27FC236}">
                <a16:creationId xmlns:a16="http://schemas.microsoft.com/office/drawing/2014/main" id="{C1347EBE-82E8-819E-12A2-2049CD4D0CEA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33872" y="5188692"/>
            <a:ext cx="7996222" cy="1180793"/>
          </a:xfrm>
          <a:prstGeom prst="roundRect">
            <a:avLst>
              <a:gd name="adj" fmla="val 11505"/>
            </a:avLst>
          </a:prstGeom>
          <a:noFill/>
          <a:ln w="15875">
            <a:solidFill>
              <a:srgbClr val="475D4A"/>
            </a:solidFill>
            <a:round/>
          </a:ln>
        </p:spPr>
        <p:txBody>
          <a:bodyPr lIns="82793" tIns="41396" rIns="82793" bIns="41396" anchor="ctr"/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在许多监控场景中，由于摄像头分辨率不足、拍摄角度问题或环境光线不佳等因素，人脸识别技术难以有效应用。例如，远景摄像头中的人脸可能像素过低，无法进行清晰识别，需要一种能在不同摄像头下准确最终特定人</a:t>
            </a:r>
            <a:r>
              <a:rPr lang="en-US" altLang="zh-CN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/</a:t>
            </a:r>
            <a:r>
              <a:rPr lang="zh-CN" altLang="en-US" sz="16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物的技术。</a:t>
            </a:r>
          </a:p>
        </p:txBody>
      </p:sp>
      <p:sp>
        <p:nvSpPr>
          <p:cNvPr id="48" name="标题3">
            <a:extLst>
              <a:ext uri="{FF2B5EF4-FFF2-40B4-BE49-F238E27FC236}">
                <a16:creationId xmlns:a16="http://schemas.microsoft.com/office/drawing/2014/main" id="{D901E869-0243-729D-D186-63E11F60A5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34747" y="5176412"/>
            <a:ext cx="1680552" cy="1180793"/>
          </a:xfrm>
          <a:prstGeom prst="roundRect">
            <a:avLst>
              <a:gd name="adj" fmla="val 11921"/>
            </a:avLst>
          </a:prstGeom>
          <a:solidFill>
            <a:srgbClr val="475D4A"/>
          </a:solidFill>
          <a:ln w="25400">
            <a:solidFill>
              <a:srgbClr val="475D4A"/>
            </a:solidFill>
            <a:round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82793" tIns="41396" rIns="82793" bIns="41396" anchor="ctr"/>
          <a:lstStyle/>
          <a:p>
            <a:pPr algn="ctr">
              <a:lnSpc>
                <a:spcPct val="130000"/>
              </a:lnSpc>
            </a:pPr>
            <a:r>
              <a:rPr lang="zh-CN" altLang="en-US" b="1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人脸识别技术的限制</a:t>
            </a:r>
            <a:endParaRPr lang="zh-CN" altLang="zh-CN" b="1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84928364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7" grpId="0" animBg="1"/>
      <p:bldP spid="39" grpId="0" animBg="1"/>
      <p:bldP spid="40" grpId="0" animBg="1"/>
      <p:bldP spid="48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矩形: 圆角 36"/>
          <p:cNvSpPr/>
          <p:nvPr/>
        </p:nvSpPr>
        <p:spPr>
          <a:xfrm>
            <a:off x="4711824" y="1313894"/>
            <a:ext cx="7162656" cy="1899823"/>
          </a:xfrm>
          <a:prstGeom prst="roundRect">
            <a:avLst/>
          </a:prstGeom>
          <a:solidFill>
            <a:srgbClr val="475D4A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>
            <a:off x="1120112" y="215000"/>
            <a:ext cx="76301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课题背景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PROJECT BACKGROUND</a:t>
            </a:r>
            <a:endParaRPr lang="zh-CN" altLang="en-US" sz="20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308" b="-83"/>
          <a:stretch/>
        </p:blipFill>
        <p:spPr>
          <a:xfrm>
            <a:off x="227453" y="1986280"/>
            <a:ext cx="4274806" cy="329692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5" name="文本框 4"/>
          <p:cNvSpPr txBox="1"/>
          <p:nvPr/>
        </p:nvSpPr>
        <p:spPr>
          <a:xfrm>
            <a:off x="144842" y="127999"/>
            <a:ext cx="129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5169168" y="2223278"/>
            <a:ext cx="656841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·</a:t>
            </a:r>
            <a:r>
              <a:rPr lang="zh-CN" altLang="en-US" sz="2400" dirty="0">
                <a:solidFill>
                  <a:schemeClr val="bg1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通过分析和比较行人的视觉特征，在多个摄像头监控系统中识别和追踪同一行人。</a:t>
            </a:r>
            <a:endParaRPr lang="en-US" altLang="zh-CN" sz="2400" dirty="0">
              <a:solidFill>
                <a:schemeClr val="bg1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40568" y="1428380"/>
            <a:ext cx="716265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000" dirty="0" err="1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ReID</a:t>
            </a:r>
            <a:r>
              <a:rPr lang="en-US" altLang="zh-CN" sz="4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| </a:t>
            </a:r>
            <a:r>
              <a:rPr lang="zh-CN" altLang="en-US" sz="4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行人重识别</a:t>
            </a:r>
            <a:r>
              <a:rPr lang="en-US" altLang="zh-CN" sz="4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|</a:t>
            </a:r>
            <a:r>
              <a:rPr lang="zh-CN" altLang="en-US" sz="4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跨镜追踪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7CFE63AE-0B7E-A5E7-8AE8-59576BE29F51}"/>
              </a:ext>
            </a:extLst>
          </p:cNvPr>
          <p:cNvSpPr txBox="1"/>
          <p:nvPr/>
        </p:nvSpPr>
        <p:spPr>
          <a:xfrm>
            <a:off x="4767679" y="3862253"/>
            <a:ext cx="2656642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关键步骤：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行人检测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特征提取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单镜头行人跟踪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跨镜头行人跟踪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·</a:t>
            </a:r>
            <a:r>
              <a:rPr kumimoji="0" lang="zh-CN" alt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cs typeface="+mn-cs"/>
              </a:rPr>
              <a:t>向量存储与检索</a:t>
            </a:r>
            <a:endParaRPr kumimoji="0" lang="en-US" altLang="zh-CN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cs typeface="+mn-cs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3DD4F0C-D63B-FA05-D1A2-D0F73A8992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38943" y="3587283"/>
            <a:ext cx="3881161" cy="28582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677908" y="1944023"/>
            <a:ext cx="3940845" cy="158920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文本框 1"/>
          <p:cNvSpPr txBox="1"/>
          <p:nvPr/>
        </p:nvSpPr>
        <p:spPr>
          <a:xfrm>
            <a:off x="510927" y="1489904"/>
            <a:ext cx="427480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过拟合问题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120112" y="215000"/>
            <a:ext cx="7630188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课题背景</a:t>
            </a:r>
            <a:r>
              <a:rPr lang="en-US" altLang="zh-CN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       </a:t>
            </a:r>
            <a:r>
              <a:rPr lang="en-US" altLang="zh-CN" sz="2000" b="1" dirty="0">
                <a:solidFill>
                  <a:srgbClr val="475D4A"/>
                </a:solidFill>
                <a:latin typeface="Arial" panose="020B0604020202020204" pitchFamily="34" charset="0"/>
                <a:ea typeface="阿里妈妈数黑体" pitchFamily="2" charset="-122"/>
                <a:cs typeface="Arial" panose="020B0604020202020204" pitchFamily="34" charset="0"/>
              </a:rPr>
              <a:t>PROJECT BACKGROUND</a:t>
            </a:r>
            <a:endParaRPr lang="zh-CN" altLang="en-US" sz="20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44842" y="127999"/>
            <a:ext cx="129507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01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85BD016D-4F98-973E-1557-18EFFFA36E02}"/>
              </a:ext>
            </a:extLst>
          </p:cNvPr>
          <p:cNvGrpSpPr/>
          <p:nvPr/>
        </p:nvGrpSpPr>
        <p:grpSpPr>
          <a:xfrm>
            <a:off x="2288666" y="2104542"/>
            <a:ext cx="4215070" cy="3639817"/>
            <a:chOff x="1591445" y="1943112"/>
            <a:chExt cx="4446740" cy="3839659"/>
          </a:xfrm>
          <a:noFill/>
        </p:grpSpPr>
        <p:sp>
          <p:nvSpPr>
            <p:cNvPr id="10" name="MH_Other_1">
              <a:extLst>
                <a:ext uri="{FF2B5EF4-FFF2-40B4-BE49-F238E27FC236}">
                  <a16:creationId xmlns:a16="http://schemas.microsoft.com/office/drawing/2014/main" id="{5DD82335-BBB0-1DAB-C3B1-02E7DDF72D45}"/>
                </a:ext>
              </a:extLst>
            </p:cNvPr>
            <p:cNvSpPr/>
            <p:nvPr/>
          </p:nvSpPr>
          <p:spPr bwMode="auto">
            <a:xfrm>
              <a:off x="1631627" y="3918013"/>
              <a:ext cx="3924382" cy="331164"/>
            </a:xfrm>
            <a:custGeom>
              <a:avLst/>
              <a:gdLst>
                <a:gd name="T0" fmla="*/ 0 w 3759200"/>
                <a:gd name="T1" fmla="*/ 76116 h 179488"/>
                <a:gd name="T2" fmla="*/ 2070100 w 3759200"/>
                <a:gd name="T3" fmla="*/ 177602 h 179488"/>
                <a:gd name="T4" fmla="*/ 3759200 w 3759200"/>
                <a:gd name="T5" fmla="*/ 0 h 179488"/>
                <a:gd name="T6" fmla="*/ 0 60000 65536"/>
                <a:gd name="T7" fmla="*/ 0 60000 65536"/>
                <a:gd name="T8" fmla="*/ 0 60000 65536"/>
                <a:gd name="connsiteX0" fmla="*/ 0 w 3759200"/>
                <a:gd name="connsiteY0" fmla="*/ 124124 h 182249"/>
                <a:gd name="connsiteX1" fmla="*/ 2070100 w 3759200"/>
                <a:gd name="connsiteY1" fmla="*/ 177800 h 182249"/>
                <a:gd name="connsiteX2" fmla="*/ 3759200 w 3759200"/>
                <a:gd name="connsiteY2" fmla="*/ 0 h 1822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3759200" h="182249">
                  <a:moveTo>
                    <a:pt x="0" y="124124"/>
                  </a:moveTo>
                  <a:cubicBezTo>
                    <a:pt x="921808" y="177040"/>
                    <a:pt x="1443567" y="190500"/>
                    <a:pt x="2070100" y="177800"/>
                  </a:cubicBezTo>
                  <a:cubicBezTo>
                    <a:pt x="2696633" y="165100"/>
                    <a:pt x="3440641" y="86783"/>
                    <a:pt x="3759200" y="0"/>
                  </a:cubicBezTo>
                </a:path>
              </a:pathLst>
            </a:custGeom>
            <a:grpFill/>
            <a:ln w="19050" cap="flat" cmpd="sng">
              <a:solidFill>
                <a:srgbClr val="475D4A"/>
              </a:solidFill>
              <a:miter lim="800000"/>
            </a:ln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2" name="MH_Other_2">
              <a:extLst>
                <a:ext uri="{FF2B5EF4-FFF2-40B4-BE49-F238E27FC236}">
                  <a16:creationId xmlns:a16="http://schemas.microsoft.com/office/drawing/2014/main" id="{173EC372-F326-DE36-1AFF-61C96DAFD4A3}"/>
                </a:ext>
              </a:extLst>
            </p:cNvPr>
            <p:cNvSpPr/>
            <p:nvPr/>
          </p:nvSpPr>
          <p:spPr bwMode="auto">
            <a:xfrm>
              <a:off x="1591446" y="1943112"/>
              <a:ext cx="3398986" cy="2219010"/>
            </a:xfrm>
            <a:custGeom>
              <a:avLst/>
              <a:gdLst>
                <a:gd name="T0" fmla="*/ 0 w 3263900"/>
                <a:gd name="T1" fmla="*/ 1778000 h 1778000"/>
                <a:gd name="T2" fmla="*/ 2070100 w 3263900"/>
                <a:gd name="T3" fmla="*/ 1016000 h 1778000"/>
                <a:gd name="T4" fmla="*/ 3263900 w 3263900"/>
                <a:gd name="T5" fmla="*/ 0 h 17780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63900" h="1778000">
                  <a:moveTo>
                    <a:pt x="0" y="1778000"/>
                  </a:moveTo>
                  <a:cubicBezTo>
                    <a:pt x="594783" y="1656291"/>
                    <a:pt x="1526117" y="1312333"/>
                    <a:pt x="2070100" y="1016000"/>
                  </a:cubicBezTo>
                  <a:cubicBezTo>
                    <a:pt x="2614083" y="719667"/>
                    <a:pt x="2897716" y="483658"/>
                    <a:pt x="3263900" y="0"/>
                  </a:cubicBezTo>
                </a:path>
              </a:pathLst>
            </a:custGeom>
            <a:grpFill/>
            <a:ln w="19050" cap="flat" cmpd="sng">
              <a:solidFill>
                <a:srgbClr val="475D4A"/>
              </a:solidFill>
              <a:miter lim="800000"/>
            </a:ln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3" name="MH_Other_3">
              <a:extLst>
                <a:ext uri="{FF2B5EF4-FFF2-40B4-BE49-F238E27FC236}">
                  <a16:creationId xmlns:a16="http://schemas.microsoft.com/office/drawing/2014/main" id="{976A62E3-7DDF-B635-0DCF-43615B599F3C}"/>
                </a:ext>
              </a:extLst>
            </p:cNvPr>
            <p:cNvSpPr/>
            <p:nvPr/>
          </p:nvSpPr>
          <p:spPr bwMode="auto">
            <a:xfrm>
              <a:off x="1591445" y="2971471"/>
              <a:ext cx="4140974" cy="1204045"/>
            </a:xfrm>
            <a:custGeom>
              <a:avLst/>
              <a:gdLst>
                <a:gd name="T0" fmla="*/ 0 w 4203700"/>
                <a:gd name="T1" fmla="*/ 939800 h 939800"/>
                <a:gd name="T2" fmla="*/ 2387600 w 4203700"/>
                <a:gd name="T3" fmla="*/ 622300 h 939800"/>
                <a:gd name="T4" fmla="*/ 4203700 w 4203700"/>
                <a:gd name="T5" fmla="*/ 0 h 9398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203700" h="939800">
                  <a:moveTo>
                    <a:pt x="0" y="939800"/>
                  </a:moveTo>
                  <a:cubicBezTo>
                    <a:pt x="919691" y="827616"/>
                    <a:pt x="1686983" y="778933"/>
                    <a:pt x="2387600" y="622300"/>
                  </a:cubicBezTo>
                  <a:cubicBezTo>
                    <a:pt x="3088217" y="465667"/>
                    <a:pt x="3722158" y="201083"/>
                    <a:pt x="4203700" y="0"/>
                  </a:cubicBezTo>
                </a:path>
              </a:pathLst>
            </a:custGeom>
            <a:grpFill/>
            <a:ln w="19050" cap="flat" cmpd="sng">
              <a:solidFill>
                <a:srgbClr val="475D4A"/>
              </a:solidFill>
              <a:miter lim="800000"/>
            </a:ln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4" name="MH_Other_4">
              <a:extLst>
                <a:ext uri="{FF2B5EF4-FFF2-40B4-BE49-F238E27FC236}">
                  <a16:creationId xmlns:a16="http://schemas.microsoft.com/office/drawing/2014/main" id="{970CEF83-3C6E-78F3-F6F2-39F54858F616}"/>
                </a:ext>
              </a:extLst>
            </p:cNvPr>
            <p:cNvSpPr/>
            <p:nvPr/>
          </p:nvSpPr>
          <p:spPr bwMode="auto">
            <a:xfrm>
              <a:off x="1658414" y="4162122"/>
              <a:ext cx="4379771" cy="723265"/>
            </a:xfrm>
            <a:custGeom>
              <a:avLst/>
              <a:gdLst>
                <a:gd name="T0" fmla="*/ 0 w 4152900"/>
                <a:gd name="T1" fmla="*/ 0 h 685800"/>
                <a:gd name="T2" fmla="*/ 2959100 w 4152900"/>
                <a:gd name="T3" fmla="*/ 368300 h 685800"/>
                <a:gd name="T4" fmla="*/ 4152900 w 4152900"/>
                <a:gd name="T5" fmla="*/ 685800 h 6858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4152900" h="685800">
                  <a:moveTo>
                    <a:pt x="0" y="0"/>
                  </a:moveTo>
                  <a:cubicBezTo>
                    <a:pt x="1133475" y="127000"/>
                    <a:pt x="2266950" y="254000"/>
                    <a:pt x="2959100" y="368300"/>
                  </a:cubicBezTo>
                  <a:cubicBezTo>
                    <a:pt x="3651250" y="482600"/>
                    <a:pt x="3902075" y="584200"/>
                    <a:pt x="4152900" y="685800"/>
                  </a:cubicBezTo>
                </a:path>
              </a:pathLst>
            </a:custGeom>
            <a:grpFill/>
            <a:ln w="19050" cap="flat" cmpd="sng">
              <a:solidFill>
                <a:srgbClr val="475D4A"/>
              </a:solidFill>
              <a:miter lim="800000"/>
            </a:ln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  <p:sp>
          <p:nvSpPr>
            <p:cNvPr id="15" name="MH_Other_5">
              <a:extLst>
                <a:ext uri="{FF2B5EF4-FFF2-40B4-BE49-F238E27FC236}">
                  <a16:creationId xmlns:a16="http://schemas.microsoft.com/office/drawing/2014/main" id="{3FCA1C22-CC58-5B8F-035F-8884E185BB3C}"/>
                </a:ext>
              </a:extLst>
            </p:cNvPr>
            <p:cNvSpPr/>
            <p:nvPr/>
          </p:nvSpPr>
          <p:spPr bwMode="auto">
            <a:xfrm>
              <a:off x="1604839" y="4162122"/>
              <a:ext cx="3428812" cy="1620649"/>
            </a:xfrm>
            <a:custGeom>
              <a:avLst/>
              <a:gdLst>
                <a:gd name="T0" fmla="*/ 0 w 3251200"/>
                <a:gd name="T1" fmla="*/ 0 h 1536700"/>
                <a:gd name="T2" fmla="*/ 2235200 w 3251200"/>
                <a:gd name="T3" fmla="*/ 787400 h 1536700"/>
                <a:gd name="T4" fmla="*/ 3251200 w 3251200"/>
                <a:gd name="T5" fmla="*/ 1536700 h 1536700"/>
                <a:gd name="T6" fmla="*/ 0 60000 65536"/>
                <a:gd name="T7" fmla="*/ 0 60000 65536"/>
                <a:gd name="T8" fmla="*/ 0 60000 65536"/>
              </a:gdLst>
              <a:ahLst/>
              <a:cxnLst>
                <a:cxn ang="T6">
                  <a:pos x="T0" y="T1"/>
                </a:cxn>
                <a:cxn ang="T7">
                  <a:pos x="T2" y="T3"/>
                </a:cxn>
                <a:cxn ang="T8">
                  <a:pos x="T4" y="T5"/>
                </a:cxn>
              </a:cxnLst>
              <a:rect l="0" t="0" r="r" b="b"/>
              <a:pathLst>
                <a:path w="3251200" h="1536700">
                  <a:moveTo>
                    <a:pt x="0" y="0"/>
                  </a:moveTo>
                  <a:cubicBezTo>
                    <a:pt x="1049866" y="208491"/>
                    <a:pt x="1693333" y="531283"/>
                    <a:pt x="2235200" y="787400"/>
                  </a:cubicBezTo>
                  <a:cubicBezTo>
                    <a:pt x="2777067" y="1043517"/>
                    <a:pt x="3141133" y="1359958"/>
                    <a:pt x="3251200" y="1536700"/>
                  </a:cubicBezTo>
                </a:path>
              </a:pathLst>
            </a:custGeom>
            <a:grpFill/>
            <a:ln w="19050" cap="flat" cmpd="sng">
              <a:solidFill>
                <a:srgbClr val="475D4A"/>
              </a:solidFill>
              <a:miter lim="800000"/>
            </a:ln>
          </p:spPr>
          <p:txBody>
            <a:bodyPr anchor="ctr"/>
            <a:lstStyle/>
            <a:p>
              <a:pPr>
                <a:lnSpc>
                  <a:spcPct val="130000"/>
                </a:lnSpc>
              </a:pPr>
              <a:endParaRPr lang="zh-CN" altLang="en-US" sz="2400" dirty="0">
                <a:cs typeface="+mn-ea"/>
                <a:sym typeface="+mn-lt"/>
              </a:endParaRPr>
            </a:p>
          </p:txBody>
        </p:sp>
      </p:grpSp>
      <p:sp>
        <p:nvSpPr>
          <p:cNvPr id="16" name="MH_Other_6">
            <a:extLst>
              <a:ext uri="{FF2B5EF4-FFF2-40B4-BE49-F238E27FC236}">
                <a16:creationId xmlns:a16="http://schemas.microsoft.com/office/drawing/2014/main" id="{AE0645FA-F61C-B90C-A094-24388BD02E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403265" y="1584000"/>
            <a:ext cx="668127" cy="66816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285" b="2285"/>
            </a:stretch>
          </a:blip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endParaRPr lang="zh-CN" altLang="en-US" sz="2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39" name="TextBox 23">
            <a:extLst>
              <a:ext uri="{FF2B5EF4-FFF2-40B4-BE49-F238E27FC236}">
                <a16:creationId xmlns:a16="http://schemas.microsoft.com/office/drawing/2014/main" id="{6420E0A3-CF47-3F54-3130-7D643B85EA4D}"/>
              </a:ext>
            </a:extLst>
          </p:cNvPr>
          <p:cNvSpPr txBox="1"/>
          <p:nvPr/>
        </p:nvSpPr>
        <p:spPr>
          <a:xfrm>
            <a:off x="6282655" y="1699092"/>
            <a:ext cx="4935290" cy="544234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模型在同一数据集的分离子集上进行训练和测试，导致标签成本昂贵，在未见过的目标域上性能退化。</a:t>
            </a:r>
            <a:endParaRPr lang="en-GB" altLang="zh-CN" sz="1200" dirty="0">
              <a:solidFill>
                <a:schemeClr val="tx1"/>
              </a:solidFill>
              <a:latin typeface="微软雅黑" panose="020B0503020204020204" charset="-122"/>
              <a:sym typeface="+mn-lt"/>
            </a:endParaRPr>
          </a:p>
        </p:txBody>
      </p:sp>
      <p:sp>
        <p:nvSpPr>
          <p:cNvPr id="40" name="TextBox 24">
            <a:extLst>
              <a:ext uri="{FF2B5EF4-FFF2-40B4-BE49-F238E27FC236}">
                <a16:creationId xmlns:a16="http://schemas.microsoft.com/office/drawing/2014/main" id="{D13DD67D-228E-EC4D-7B0D-3373F835AAE6}"/>
              </a:ext>
            </a:extLst>
          </p:cNvPr>
          <p:cNvSpPr txBox="1"/>
          <p:nvPr/>
        </p:nvSpPr>
        <p:spPr>
          <a:xfrm>
            <a:off x="6260994" y="1261590"/>
            <a:ext cx="3320104" cy="520702"/>
          </a:xfrm>
          <a:prstGeom prst="rect">
            <a:avLst/>
          </a:prstGeom>
          <a:noFill/>
        </p:spPr>
        <p:txBody>
          <a:bodyPr wrap="non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CNN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的发展：监督方式</a:t>
            </a:r>
          </a:p>
        </p:txBody>
      </p:sp>
      <p:sp>
        <p:nvSpPr>
          <p:cNvPr id="41" name="TextBox 23">
            <a:extLst>
              <a:ext uri="{FF2B5EF4-FFF2-40B4-BE49-F238E27FC236}">
                <a16:creationId xmlns:a16="http://schemas.microsoft.com/office/drawing/2014/main" id="{8ABF2CC0-4E3F-FF3A-3C4E-B7EAFB4C2331}"/>
              </a:ext>
            </a:extLst>
          </p:cNvPr>
          <p:cNvSpPr txBox="1"/>
          <p:nvPr/>
        </p:nvSpPr>
        <p:spPr>
          <a:xfrm>
            <a:off x="7080243" y="2793428"/>
            <a:ext cx="4935290" cy="544234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从有标签源域适应到无标签目标域，仍需要收集数据来在目标域上更新模型。</a:t>
            </a:r>
            <a:endParaRPr lang="en-GB" altLang="zh-CN" sz="1200" dirty="0">
              <a:solidFill>
                <a:schemeClr val="tx1"/>
              </a:solidFill>
              <a:latin typeface="微软雅黑" panose="020B0503020204020204" charset="-122"/>
              <a:sym typeface="+mn-lt"/>
            </a:endParaRPr>
          </a:p>
        </p:txBody>
      </p:sp>
      <p:sp>
        <p:nvSpPr>
          <p:cNvPr id="42" name="TextBox 24">
            <a:extLst>
              <a:ext uri="{FF2B5EF4-FFF2-40B4-BE49-F238E27FC236}">
                <a16:creationId xmlns:a16="http://schemas.microsoft.com/office/drawing/2014/main" id="{A5F5E4B8-C354-2C48-4DFB-B356D90ECA2E}"/>
              </a:ext>
            </a:extLst>
          </p:cNvPr>
          <p:cNvSpPr txBox="1"/>
          <p:nvPr/>
        </p:nvSpPr>
        <p:spPr>
          <a:xfrm>
            <a:off x="7058582" y="2355926"/>
            <a:ext cx="3026755" cy="520702"/>
          </a:xfrm>
          <a:prstGeom prst="rect">
            <a:avLst/>
          </a:prstGeom>
          <a:noFill/>
        </p:spPr>
        <p:txBody>
          <a:bodyPr wrap="non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无监督适应（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UDA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43" name="TextBox 23">
            <a:extLst>
              <a:ext uri="{FF2B5EF4-FFF2-40B4-BE49-F238E27FC236}">
                <a16:creationId xmlns:a16="http://schemas.microsoft.com/office/drawing/2014/main" id="{0C2CCE31-ECCB-0FB2-6223-262AF0F329BB}"/>
              </a:ext>
            </a:extLst>
          </p:cNvPr>
          <p:cNvSpPr txBox="1"/>
          <p:nvPr/>
        </p:nvSpPr>
        <p:spPr>
          <a:xfrm>
            <a:off x="6725065" y="3861090"/>
            <a:ext cx="4935290" cy="544234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将多个源域划分为元训练域和元测试域来模拟真实的训练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-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测试域转移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,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 训练阶段就模拟和适应未来可能出现的未知测试域。受同质环境限制。</a:t>
            </a:r>
            <a:endParaRPr lang="en-GB" altLang="zh-CN" sz="1200" dirty="0">
              <a:solidFill>
                <a:schemeClr val="tx1"/>
              </a:solidFill>
              <a:latin typeface="微软雅黑" panose="020B0503020204020204" charset="-122"/>
              <a:sym typeface="+mn-lt"/>
            </a:endParaRPr>
          </a:p>
        </p:txBody>
      </p:sp>
      <p:sp>
        <p:nvSpPr>
          <p:cNvPr id="44" name="TextBox 24">
            <a:extLst>
              <a:ext uri="{FF2B5EF4-FFF2-40B4-BE49-F238E27FC236}">
                <a16:creationId xmlns:a16="http://schemas.microsoft.com/office/drawing/2014/main" id="{0E93B59C-4BC8-A641-BDC9-AEFD246F80CB}"/>
              </a:ext>
            </a:extLst>
          </p:cNvPr>
          <p:cNvSpPr txBox="1"/>
          <p:nvPr/>
        </p:nvSpPr>
        <p:spPr>
          <a:xfrm>
            <a:off x="6703404" y="3423588"/>
            <a:ext cx="2207620" cy="520702"/>
          </a:xfrm>
          <a:prstGeom prst="rect">
            <a:avLst/>
          </a:prstGeom>
          <a:noFill/>
        </p:spPr>
        <p:txBody>
          <a:bodyPr wrap="non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域泛化（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DG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）</a:t>
            </a:r>
          </a:p>
        </p:txBody>
      </p:sp>
      <p:sp>
        <p:nvSpPr>
          <p:cNvPr id="45" name="TextBox 23">
            <a:extLst>
              <a:ext uri="{FF2B5EF4-FFF2-40B4-BE49-F238E27FC236}">
                <a16:creationId xmlns:a16="http://schemas.microsoft.com/office/drawing/2014/main" id="{B9710405-9DF8-ADC3-1B48-37CA7F0AC4EA}"/>
              </a:ext>
            </a:extLst>
          </p:cNvPr>
          <p:cNvSpPr txBox="1"/>
          <p:nvPr/>
        </p:nvSpPr>
        <p:spPr>
          <a:xfrm>
            <a:off x="6849702" y="4968730"/>
            <a:ext cx="5266098" cy="544234"/>
          </a:xfrm>
          <a:prstGeom prst="rect">
            <a:avLst/>
          </a:prstGeom>
          <a:noFill/>
        </p:spPr>
        <p:txBody>
          <a:bodyPr wrap="square" lIns="86660" tIns="43330" rIns="86660" bIns="43330" rtlCol="0">
            <a:spAutoFit/>
          </a:bodyPr>
          <a:lstStyle>
            <a:defPPr>
              <a:defRPr lang="zh-CN"/>
            </a:defPPr>
            <a:lvl1pPr>
              <a:lnSpc>
                <a:spcPct val="120000"/>
              </a:lnSpc>
              <a:defRPr sz="1400">
                <a:solidFill>
                  <a:schemeClr val="bg1">
                    <a:lumMod val="50000"/>
                  </a:schemeClr>
                </a:solidFill>
                <a:latin typeface="Arial" panose="020B0604020202020204" pitchFamily="34" charset="0"/>
                <a:ea typeface="微软雅黑" panose="020B0503020204020204" charset="-122"/>
                <a:cs typeface="+mn-ea"/>
              </a:defRPr>
            </a:lvl1pPr>
          </a:lstStyle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BN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适合批次间一致性强的训练任务，因为它利用了批次中的整体信息。而</a:t>
            </a:r>
            <a:r>
              <a:rPr lang="en-US" altLang="zh-CN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IN</a:t>
            </a:r>
            <a:r>
              <a:rPr lang="zh-CN" altLang="en-US" sz="1200" dirty="0">
                <a:solidFill>
                  <a:schemeClr val="tx1"/>
                </a:solidFill>
                <a:latin typeface="微软雅黑" panose="020B0503020204020204" charset="-122"/>
                <a:sym typeface="+mn-lt"/>
              </a:rPr>
              <a:t>更关注个体图片的独立特征，对于风格变化大、背景复杂的场景效果更佳。</a:t>
            </a:r>
            <a:endParaRPr lang="en-GB" altLang="zh-CN" sz="1200" dirty="0">
              <a:solidFill>
                <a:schemeClr val="tx1"/>
              </a:solidFill>
              <a:latin typeface="微软雅黑" panose="020B0503020204020204" charset="-122"/>
              <a:sym typeface="+mn-lt"/>
            </a:endParaRPr>
          </a:p>
        </p:txBody>
      </p:sp>
      <p:sp>
        <p:nvSpPr>
          <p:cNvPr id="46" name="TextBox 24">
            <a:extLst>
              <a:ext uri="{FF2B5EF4-FFF2-40B4-BE49-F238E27FC236}">
                <a16:creationId xmlns:a16="http://schemas.microsoft.com/office/drawing/2014/main" id="{74C83D32-8DE5-623F-C31B-EAB587B98D49}"/>
              </a:ext>
            </a:extLst>
          </p:cNvPr>
          <p:cNvSpPr txBox="1"/>
          <p:nvPr/>
        </p:nvSpPr>
        <p:spPr>
          <a:xfrm>
            <a:off x="7058582" y="4531228"/>
            <a:ext cx="4719526" cy="520702"/>
          </a:xfrm>
          <a:prstGeom prst="rect">
            <a:avLst/>
          </a:prstGeom>
          <a:noFill/>
        </p:spPr>
        <p:txBody>
          <a:bodyPr wrap="non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批量归一化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(BN)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和实例归一化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(IN)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sp>
        <p:nvSpPr>
          <p:cNvPr id="48" name="TextBox 24">
            <a:extLst>
              <a:ext uri="{FF2B5EF4-FFF2-40B4-BE49-F238E27FC236}">
                <a16:creationId xmlns:a16="http://schemas.microsoft.com/office/drawing/2014/main" id="{2D091E2D-2940-907D-C3E9-8E769319B068}"/>
              </a:ext>
            </a:extLst>
          </p:cNvPr>
          <p:cNvSpPr txBox="1"/>
          <p:nvPr/>
        </p:nvSpPr>
        <p:spPr>
          <a:xfrm>
            <a:off x="6156882" y="5579324"/>
            <a:ext cx="5958647" cy="1000833"/>
          </a:xfrm>
          <a:prstGeom prst="rect">
            <a:avLst/>
          </a:prstGeom>
          <a:noFill/>
        </p:spPr>
        <p:txBody>
          <a:bodyPr wrap="none" lIns="86660" tIns="43330" rIns="86660" bIns="43330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如何设计归一化层</a:t>
            </a:r>
            <a:endParaRPr lang="en-US" altLang="zh-CN" sz="24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  <a:p>
            <a:pPr>
              <a:lnSpc>
                <a:spcPct val="130000"/>
              </a:lnSpc>
            </a:pP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使其在 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DG </a:t>
            </a:r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重识别中具有良好的泛化能力</a:t>
            </a:r>
            <a:r>
              <a:rPr lang="en-US" altLang="zh-CN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?</a:t>
            </a:r>
            <a:endParaRPr lang="zh-CN" altLang="en-US" sz="2400" b="1" dirty="0">
              <a:latin typeface="华文中宋" panose="02010600040101010101" pitchFamily="2" charset="-122"/>
              <a:ea typeface="华文中宋" panose="02010600040101010101" pitchFamily="2" charset="-122"/>
              <a:cs typeface="+mn-ea"/>
              <a:sym typeface="+mn-lt"/>
            </a:endParaRPr>
          </a:p>
        </p:txBody>
      </p:sp>
      <p:pic>
        <p:nvPicPr>
          <p:cNvPr id="50" name="图片 49">
            <a:extLst>
              <a:ext uri="{FF2B5EF4-FFF2-40B4-BE49-F238E27FC236}">
                <a16:creationId xmlns:a16="http://schemas.microsoft.com/office/drawing/2014/main" id="{38F5EE81-2508-F7BE-AD7F-C1B5CE3BD8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6467" y="2479027"/>
            <a:ext cx="5182369" cy="2889069"/>
          </a:xfrm>
          <a:prstGeom prst="rect">
            <a:avLst/>
          </a:prstGeom>
        </p:spPr>
      </p:pic>
      <p:sp>
        <p:nvSpPr>
          <p:cNvPr id="51" name="MH_Other_6">
            <a:extLst>
              <a:ext uri="{FF2B5EF4-FFF2-40B4-BE49-F238E27FC236}">
                <a16:creationId xmlns:a16="http://schemas.microsoft.com/office/drawing/2014/main" id="{CA8637C2-929B-F824-3EFB-434DBC35BD81}"/>
              </a:ext>
            </a:extLst>
          </p:cNvPr>
          <p:cNvSpPr>
            <a:spLocks noChangeArrowheads="1"/>
          </p:cNvSpPr>
          <p:nvPr/>
        </p:nvSpPr>
        <p:spPr bwMode="auto">
          <a:xfrm>
            <a:off x="5957283" y="2625358"/>
            <a:ext cx="668127" cy="66816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285" b="2285"/>
            </a:stretch>
          </a:blip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endParaRPr lang="zh-CN" altLang="en-US" sz="2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2" name="MH_Other_6">
            <a:extLst>
              <a:ext uri="{FF2B5EF4-FFF2-40B4-BE49-F238E27FC236}">
                <a16:creationId xmlns:a16="http://schemas.microsoft.com/office/drawing/2014/main" id="{F7E8A891-B9C6-A47D-42F9-0B8E78E1D585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18756" y="3647850"/>
            <a:ext cx="668127" cy="66816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285" b="2285"/>
            </a:stretch>
          </a:blip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endParaRPr lang="zh-CN" altLang="en-US" sz="2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3" name="MH_Other_6">
            <a:extLst>
              <a:ext uri="{FF2B5EF4-FFF2-40B4-BE49-F238E27FC236}">
                <a16:creationId xmlns:a16="http://schemas.microsoft.com/office/drawing/2014/main" id="{090FD029-6F30-10A3-F9CC-08E696B50D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6096000" y="4634648"/>
            <a:ext cx="668127" cy="66816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285" b="2285"/>
            </a:stretch>
          </a:blip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endParaRPr lang="zh-CN" altLang="en-US" sz="2400" b="1" dirty="0">
              <a:latin typeface="+mn-lt"/>
              <a:ea typeface="+mn-ea"/>
              <a:cs typeface="+mn-ea"/>
              <a:sym typeface="+mn-lt"/>
            </a:endParaRPr>
          </a:p>
        </p:txBody>
      </p:sp>
      <p:sp>
        <p:nvSpPr>
          <p:cNvPr id="54" name="MH_Other_6">
            <a:extLst>
              <a:ext uri="{FF2B5EF4-FFF2-40B4-BE49-F238E27FC236}">
                <a16:creationId xmlns:a16="http://schemas.microsoft.com/office/drawing/2014/main" id="{6B022F8D-FFBA-2661-A01B-7857835706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5301083" y="5543425"/>
            <a:ext cx="668127" cy="66816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t="-2285" b="2285"/>
            </a:stretch>
          </a:blipFill>
          <a:ln w="28575">
            <a:noFill/>
          </a:ln>
          <a:effectLst>
            <a:outerShdw blurRad="254000" dist="63500" dir="2700000" algn="tl" rotWithShape="0">
              <a:prstClr val="black">
                <a:alpha val="30000"/>
              </a:prstClr>
            </a:outerShdw>
          </a:effectLst>
        </p:spPr>
        <p:txBody>
          <a:bodyPr lIns="0" tIns="0" rIns="0" bIns="0" anchor="ctr"/>
          <a:lstStyle>
            <a:lvl1pPr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1pPr>
            <a:lvl2pPr marL="742950" indent="-28575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2pPr>
            <a:lvl3pPr marL="11430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3pPr>
            <a:lvl4pPr marL="16002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4pPr>
            <a:lvl5pPr marL="2057400" indent="-228600"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</a:defRPr>
            </a:lvl9pPr>
          </a:lstStyle>
          <a:p>
            <a:pPr algn="ctr" eaLnBrk="1" latinLnBrk="1" hangingPunct="1">
              <a:lnSpc>
                <a:spcPct val="130000"/>
              </a:lnSpc>
            </a:pPr>
            <a:endParaRPr lang="zh-CN" altLang="en-US" sz="2400" b="1" dirty="0">
              <a:latin typeface="+mn-lt"/>
              <a:ea typeface="+mn-ea"/>
              <a:cs typeface="+mn-ea"/>
              <a:sym typeface="+mn-lt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500"/>
                            </p:stCondLst>
                            <p:childTnLst>
                              <p:par>
                                <p:cTn id="26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9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2500"/>
                            </p:stCondLst>
                            <p:childTnLst>
                              <p:par>
                                <p:cTn id="44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0" dur="500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down)">
                                      <p:cBhvr>
                                        <p:cTn id="51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3000"/>
                            </p:stCondLst>
                            <p:childTnLst>
                              <p:par>
                                <p:cTn id="5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3500"/>
                            </p:stCondLst>
                            <p:childTnLst>
                              <p:par>
                                <p:cTn id="5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39" grpId="0"/>
      <p:bldP spid="40" grpId="0"/>
      <p:bldP spid="41" grpId="0"/>
      <p:bldP spid="42" grpId="0"/>
      <p:bldP spid="43" grpId="0"/>
      <p:bldP spid="44" grpId="0"/>
      <p:bldP spid="45" grpId="0"/>
      <p:bldP spid="46" grpId="0"/>
      <p:bldP spid="48" grpId="0"/>
      <p:bldP spid="51" grpId="0" animBg="1"/>
      <p:bldP spid="52" grpId="0" animBg="1"/>
      <p:bldP spid="53" grpId="0" animBg="1"/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319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511800" y="2540721"/>
            <a:ext cx="35407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论文结构</a:t>
            </a: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华文中宋" panose="02010600040101010101" pitchFamily="2" charset="-122"/>
                <a:cs typeface="Arial" panose="020B0604020202020204" pitchFamily="34" charset="0"/>
              </a:rPr>
              <a:t>Thesis structure</a:t>
            </a:r>
          </a:p>
          <a:p>
            <a:endParaRPr lang="zh-CN" altLang="en-US" sz="3600" dirty="0">
              <a:solidFill>
                <a:schemeClr val="bg1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3029969" y="2423454"/>
            <a:ext cx="2586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6C02C818-4788-66D1-C4CC-E96CAF9787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83034" y="196759"/>
            <a:ext cx="6832572" cy="1360039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120112" y="193980"/>
            <a:ext cx="30912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8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 </a:t>
            </a:r>
            <a:r>
              <a:rPr lang="zh-CN" altLang="en-US" sz="48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论文结构</a:t>
            </a:r>
            <a:endParaRPr lang="en-US" altLang="zh-CN" sz="2000" b="1" dirty="0">
              <a:solidFill>
                <a:srgbClr val="475D4A"/>
              </a:solidFill>
              <a:latin typeface="Arial" panose="020B0604020202020204" pitchFamily="34" charset="0"/>
              <a:ea typeface="阿里妈妈数黑体" pitchFamily="2" charset="-122"/>
              <a:cs typeface="Arial" panose="020B0604020202020204" pitchFamily="34" charset="0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116812" y="127999"/>
            <a:ext cx="1254788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60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02</a:t>
            </a:r>
            <a:endParaRPr lang="zh-CN" altLang="en-US" sz="60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3933710" y="1972023"/>
            <a:ext cx="4324579" cy="3939480"/>
            <a:chOff x="3941957" y="1819623"/>
            <a:chExt cx="4324579" cy="3939480"/>
          </a:xfrm>
        </p:grpSpPr>
        <p:sp>
          <p:nvSpPr>
            <p:cNvPr id="43" name="iSḻíďè"/>
            <p:cNvSpPr/>
            <p:nvPr/>
          </p:nvSpPr>
          <p:spPr bwMode="auto">
            <a:xfrm>
              <a:off x="5228558" y="2912560"/>
              <a:ext cx="1751376" cy="1753606"/>
            </a:xfrm>
            <a:prstGeom prst="ellipse">
              <a:avLst/>
            </a:prstGeom>
            <a:blipFill dpi="0" rotWithShape="1"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grpSp>
          <p:nvGrpSpPr>
            <p:cNvPr id="44" name="组合 43"/>
            <p:cNvGrpSpPr/>
            <p:nvPr/>
          </p:nvGrpSpPr>
          <p:grpSpPr>
            <a:xfrm>
              <a:off x="4545711" y="3620991"/>
              <a:ext cx="3100578" cy="336744"/>
              <a:chOff x="4566726" y="3484638"/>
              <a:chExt cx="3100578" cy="336744"/>
            </a:xfrm>
            <a:solidFill>
              <a:schemeClr val="bg1">
                <a:lumMod val="75000"/>
              </a:schemeClr>
            </a:solidFill>
          </p:grpSpPr>
          <p:sp>
            <p:nvSpPr>
              <p:cNvPr id="55" name="íŝ1ïḋè"/>
              <p:cNvSpPr/>
              <p:nvPr/>
            </p:nvSpPr>
            <p:spPr bwMode="auto">
              <a:xfrm>
                <a:off x="7389861" y="3484638"/>
                <a:ext cx="277443" cy="336744"/>
              </a:xfrm>
              <a:prstGeom prst="chevron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  <p:sp>
            <p:nvSpPr>
              <p:cNvPr id="56" name="iŝľïdé"/>
              <p:cNvSpPr/>
              <p:nvPr/>
            </p:nvSpPr>
            <p:spPr bwMode="auto">
              <a:xfrm flipH="1">
                <a:off x="4566726" y="3484638"/>
                <a:ext cx="279560" cy="336744"/>
              </a:xfrm>
              <a:prstGeom prst="chevron">
                <a:avLst/>
              </a:pr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>
                  <a:cs typeface="+mn-ea"/>
                  <a:sym typeface="+mn-lt"/>
                </a:endParaRPr>
              </a:p>
            </p:txBody>
          </p:sp>
        </p:grpSp>
        <p:sp>
          <p:nvSpPr>
            <p:cNvPr id="45" name="íṧ1íḋè"/>
            <p:cNvSpPr/>
            <p:nvPr/>
          </p:nvSpPr>
          <p:spPr bwMode="auto">
            <a:xfrm>
              <a:off x="4963767" y="1819623"/>
              <a:ext cx="2280959" cy="783616"/>
            </a:xfrm>
            <a:custGeom>
              <a:avLst/>
              <a:gdLst/>
              <a:ahLst/>
              <a:cxnLst>
                <a:cxn ang="0">
                  <a:pos x="0" y="317"/>
                </a:cxn>
                <a:cxn ang="0">
                  <a:pos x="35" y="343"/>
                </a:cxn>
                <a:cxn ang="0">
                  <a:pos x="965" y="343"/>
                </a:cxn>
                <a:cxn ang="0">
                  <a:pos x="1000" y="317"/>
                </a:cxn>
                <a:cxn ang="0">
                  <a:pos x="0" y="317"/>
                </a:cxn>
              </a:cxnLst>
              <a:rect l="0" t="0" r="r" b="b"/>
              <a:pathLst>
                <a:path w="1000" h="343">
                  <a:moveTo>
                    <a:pt x="0" y="317"/>
                  </a:moveTo>
                  <a:cubicBezTo>
                    <a:pt x="10" y="325"/>
                    <a:pt x="21" y="333"/>
                    <a:pt x="35" y="343"/>
                  </a:cubicBezTo>
                  <a:cubicBezTo>
                    <a:pt x="285" y="40"/>
                    <a:pt x="716" y="40"/>
                    <a:pt x="965" y="343"/>
                  </a:cubicBezTo>
                  <a:cubicBezTo>
                    <a:pt x="979" y="333"/>
                    <a:pt x="990" y="325"/>
                    <a:pt x="1000" y="317"/>
                  </a:cubicBezTo>
                  <a:cubicBezTo>
                    <a:pt x="725" y="0"/>
                    <a:pt x="275" y="0"/>
                    <a:pt x="0" y="31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6" name="íšļídé"/>
            <p:cNvSpPr/>
            <p:nvPr/>
          </p:nvSpPr>
          <p:spPr bwMode="auto">
            <a:xfrm>
              <a:off x="4963767" y="4973368"/>
              <a:ext cx="2280959" cy="785735"/>
            </a:xfrm>
            <a:custGeom>
              <a:avLst/>
              <a:gdLst/>
              <a:ahLst/>
              <a:cxnLst>
                <a:cxn ang="0">
                  <a:pos x="1000" y="27"/>
                </a:cxn>
                <a:cxn ang="0">
                  <a:pos x="965" y="0"/>
                </a:cxn>
                <a:cxn ang="0">
                  <a:pos x="35" y="0"/>
                </a:cxn>
                <a:cxn ang="0">
                  <a:pos x="0" y="27"/>
                </a:cxn>
                <a:cxn ang="0">
                  <a:pos x="1000" y="27"/>
                </a:cxn>
              </a:cxnLst>
              <a:rect l="0" t="0" r="r" b="b"/>
              <a:pathLst>
                <a:path w="1000" h="344">
                  <a:moveTo>
                    <a:pt x="1000" y="27"/>
                  </a:moveTo>
                  <a:cubicBezTo>
                    <a:pt x="990" y="19"/>
                    <a:pt x="979" y="11"/>
                    <a:pt x="965" y="0"/>
                  </a:cubicBezTo>
                  <a:cubicBezTo>
                    <a:pt x="715" y="304"/>
                    <a:pt x="285" y="304"/>
                    <a:pt x="35" y="0"/>
                  </a:cubicBezTo>
                  <a:cubicBezTo>
                    <a:pt x="21" y="11"/>
                    <a:pt x="10" y="19"/>
                    <a:pt x="0" y="27"/>
                  </a:cubicBezTo>
                  <a:cubicBezTo>
                    <a:pt x="275" y="344"/>
                    <a:pt x="725" y="344"/>
                    <a:pt x="1000" y="27"/>
                  </a:cubicBezTo>
                  <a:close/>
                </a:path>
              </a:pathLst>
            </a:custGeom>
            <a:solidFill>
              <a:schemeClr val="bg1">
                <a:lumMod val="85000"/>
              </a:schemeClr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7" name="îṡ1íḑe"/>
            <p:cNvSpPr/>
            <p:nvPr/>
          </p:nvSpPr>
          <p:spPr bwMode="auto">
            <a:xfrm>
              <a:off x="3941957" y="2209313"/>
              <a:ext cx="1224000" cy="1224136"/>
            </a:xfrm>
            <a:prstGeom prst="ellipse">
              <a:avLst/>
            </a:prstGeom>
            <a:solidFill>
              <a:srgbClr val="FECA0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8" name="ïśļïdè"/>
            <p:cNvSpPr/>
            <p:nvPr/>
          </p:nvSpPr>
          <p:spPr bwMode="auto">
            <a:xfrm>
              <a:off x="7042536" y="2209313"/>
              <a:ext cx="1224000" cy="1224136"/>
            </a:xfrm>
            <a:prstGeom prst="ellipse">
              <a:avLst/>
            </a:prstGeom>
            <a:solidFill>
              <a:srgbClr val="475D4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49" name="íšļïḋe"/>
            <p:cNvSpPr/>
            <p:nvPr/>
          </p:nvSpPr>
          <p:spPr bwMode="auto">
            <a:xfrm>
              <a:off x="3941957" y="4186574"/>
              <a:ext cx="1224000" cy="1224000"/>
            </a:xfrm>
            <a:prstGeom prst="ellipse">
              <a:avLst/>
            </a:prstGeom>
            <a:solidFill>
              <a:srgbClr val="475D4A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0" name="iŝlïďe"/>
            <p:cNvSpPr/>
            <p:nvPr/>
          </p:nvSpPr>
          <p:spPr bwMode="auto">
            <a:xfrm>
              <a:off x="7042536" y="4186574"/>
              <a:ext cx="1224000" cy="1224000"/>
            </a:xfrm>
            <a:prstGeom prst="ellipse">
              <a:avLst/>
            </a:prstGeom>
            <a:solidFill>
              <a:srgbClr val="FECA07"/>
            </a:solidFill>
            <a:ln w="9525">
              <a:noFill/>
              <a:round/>
            </a:ln>
          </p:spPr>
          <p:txBody>
            <a:bodyPr anchor="ctr"/>
            <a:lstStyle/>
            <a:p>
              <a:pPr algn="ctr"/>
              <a:endParaRPr>
                <a:cs typeface="+mn-ea"/>
                <a:sym typeface="+mn-lt"/>
              </a:endParaRPr>
            </a:p>
          </p:txBody>
        </p:sp>
        <p:sp>
          <p:nvSpPr>
            <p:cNvPr id="51" name="椭圆 45"/>
            <p:cNvSpPr/>
            <p:nvPr/>
          </p:nvSpPr>
          <p:spPr>
            <a:xfrm>
              <a:off x="4284495" y="2525917"/>
              <a:ext cx="538924" cy="590928"/>
            </a:xfrm>
            <a:custGeom>
              <a:avLst/>
              <a:gdLst>
                <a:gd name="connsiteX0" fmla="*/ 257952 w 552598"/>
                <a:gd name="connsiteY0" fmla="*/ 238897 h 605921"/>
                <a:gd name="connsiteX1" fmla="*/ 252845 w 552598"/>
                <a:gd name="connsiteY1" fmla="*/ 243996 h 605921"/>
                <a:gd name="connsiteX2" fmla="*/ 252845 w 552598"/>
                <a:gd name="connsiteY2" fmla="*/ 308986 h 605921"/>
                <a:gd name="connsiteX3" fmla="*/ 228056 w 552598"/>
                <a:gd name="connsiteY3" fmla="*/ 308986 h 605921"/>
                <a:gd name="connsiteX4" fmla="*/ 225642 w 552598"/>
                <a:gd name="connsiteY4" fmla="*/ 314085 h 605921"/>
                <a:gd name="connsiteX5" fmla="*/ 273271 w 552598"/>
                <a:gd name="connsiteY5" fmla="*/ 372123 h 605921"/>
                <a:gd name="connsiteX6" fmla="*/ 279306 w 552598"/>
                <a:gd name="connsiteY6" fmla="*/ 372123 h 605921"/>
                <a:gd name="connsiteX7" fmla="*/ 327027 w 552598"/>
                <a:gd name="connsiteY7" fmla="*/ 314085 h 605921"/>
                <a:gd name="connsiteX8" fmla="*/ 324520 w 552598"/>
                <a:gd name="connsiteY8" fmla="*/ 308986 h 605921"/>
                <a:gd name="connsiteX9" fmla="*/ 299731 w 552598"/>
                <a:gd name="connsiteY9" fmla="*/ 308986 h 605921"/>
                <a:gd name="connsiteX10" fmla="*/ 299731 w 552598"/>
                <a:gd name="connsiteY10" fmla="*/ 243996 h 605921"/>
                <a:gd name="connsiteX11" fmla="*/ 294718 w 552598"/>
                <a:gd name="connsiteY11" fmla="*/ 238897 h 605921"/>
                <a:gd name="connsiteX12" fmla="*/ 260737 w 552598"/>
                <a:gd name="connsiteY12" fmla="*/ 130146 h 605921"/>
                <a:gd name="connsiteX13" fmla="*/ 291932 w 552598"/>
                <a:gd name="connsiteY13" fmla="*/ 130146 h 605921"/>
                <a:gd name="connsiteX14" fmla="*/ 303445 w 552598"/>
                <a:gd name="connsiteY14" fmla="*/ 141642 h 605921"/>
                <a:gd name="connsiteX15" fmla="*/ 303445 w 552598"/>
                <a:gd name="connsiteY15" fmla="*/ 167602 h 605921"/>
                <a:gd name="connsiteX16" fmla="*/ 353580 w 552598"/>
                <a:gd name="connsiteY16" fmla="*/ 188369 h 605921"/>
                <a:gd name="connsiteX17" fmla="*/ 371963 w 552598"/>
                <a:gd name="connsiteY17" fmla="*/ 170012 h 605921"/>
                <a:gd name="connsiteX18" fmla="*/ 388118 w 552598"/>
                <a:gd name="connsiteY18" fmla="*/ 170012 h 605921"/>
                <a:gd name="connsiteX19" fmla="*/ 410215 w 552598"/>
                <a:gd name="connsiteY19" fmla="*/ 192077 h 605921"/>
                <a:gd name="connsiteX20" fmla="*/ 410215 w 552598"/>
                <a:gd name="connsiteY20" fmla="*/ 208209 h 605921"/>
                <a:gd name="connsiteX21" fmla="*/ 391832 w 552598"/>
                <a:gd name="connsiteY21" fmla="*/ 226566 h 605921"/>
                <a:gd name="connsiteX22" fmla="*/ 412628 w 552598"/>
                <a:gd name="connsiteY22" fmla="*/ 276630 h 605921"/>
                <a:gd name="connsiteX23" fmla="*/ 438625 w 552598"/>
                <a:gd name="connsiteY23" fmla="*/ 276630 h 605921"/>
                <a:gd name="connsiteX24" fmla="*/ 450137 w 552598"/>
                <a:gd name="connsiteY24" fmla="*/ 288126 h 605921"/>
                <a:gd name="connsiteX25" fmla="*/ 450137 w 552598"/>
                <a:gd name="connsiteY25" fmla="*/ 319277 h 605921"/>
                <a:gd name="connsiteX26" fmla="*/ 438625 w 552598"/>
                <a:gd name="connsiteY26" fmla="*/ 330773 h 605921"/>
                <a:gd name="connsiteX27" fmla="*/ 412628 w 552598"/>
                <a:gd name="connsiteY27" fmla="*/ 330773 h 605921"/>
                <a:gd name="connsiteX28" fmla="*/ 391832 w 552598"/>
                <a:gd name="connsiteY28" fmla="*/ 380838 h 605921"/>
                <a:gd name="connsiteX29" fmla="*/ 410215 w 552598"/>
                <a:gd name="connsiteY29" fmla="*/ 399102 h 605921"/>
                <a:gd name="connsiteX30" fmla="*/ 410215 w 552598"/>
                <a:gd name="connsiteY30" fmla="*/ 415326 h 605921"/>
                <a:gd name="connsiteX31" fmla="*/ 388118 w 552598"/>
                <a:gd name="connsiteY31" fmla="*/ 437299 h 605921"/>
                <a:gd name="connsiteX32" fmla="*/ 371963 w 552598"/>
                <a:gd name="connsiteY32" fmla="*/ 437299 h 605921"/>
                <a:gd name="connsiteX33" fmla="*/ 353580 w 552598"/>
                <a:gd name="connsiteY33" fmla="*/ 419035 h 605921"/>
                <a:gd name="connsiteX34" fmla="*/ 303445 w 552598"/>
                <a:gd name="connsiteY34" fmla="*/ 439802 h 605921"/>
                <a:gd name="connsiteX35" fmla="*/ 303445 w 552598"/>
                <a:gd name="connsiteY35" fmla="*/ 465761 h 605921"/>
                <a:gd name="connsiteX36" fmla="*/ 291932 w 552598"/>
                <a:gd name="connsiteY36" fmla="*/ 477257 h 605921"/>
                <a:gd name="connsiteX37" fmla="*/ 260737 w 552598"/>
                <a:gd name="connsiteY37" fmla="*/ 477257 h 605921"/>
                <a:gd name="connsiteX38" fmla="*/ 249224 w 552598"/>
                <a:gd name="connsiteY38" fmla="*/ 465761 h 605921"/>
                <a:gd name="connsiteX39" fmla="*/ 249224 w 552598"/>
                <a:gd name="connsiteY39" fmla="*/ 439802 h 605921"/>
                <a:gd name="connsiteX40" fmla="*/ 199089 w 552598"/>
                <a:gd name="connsiteY40" fmla="*/ 419035 h 605921"/>
                <a:gd name="connsiteX41" fmla="*/ 180799 w 552598"/>
                <a:gd name="connsiteY41" fmla="*/ 437299 h 605921"/>
                <a:gd name="connsiteX42" fmla="*/ 164551 w 552598"/>
                <a:gd name="connsiteY42" fmla="*/ 437299 h 605921"/>
                <a:gd name="connsiteX43" fmla="*/ 142547 w 552598"/>
                <a:gd name="connsiteY43" fmla="*/ 415326 h 605921"/>
                <a:gd name="connsiteX44" fmla="*/ 142547 w 552598"/>
                <a:gd name="connsiteY44" fmla="*/ 399102 h 605921"/>
                <a:gd name="connsiteX45" fmla="*/ 160837 w 552598"/>
                <a:gd name="connsiteY45" fmla="*/ 380838 h 605921"/>
                <a:gd name="connsiteX46" fmla="*/ 140041 w 552598"/>
                <a:gd name="connsiteY46" fmla="*/ 330773 h 605921"/>
                <a:gd name="connsiteX47" fmla="*/ 114044 w 552598"/>
                <a:gd name="connsiteY47" fmla="*/ 330773 h 605921"/>
                <a:gd name="connsiteX48" fmla="*/ 102532 w 552598"/>
                <a:gd name="connsiteY48" fmla="*/ 319277 h 605921"/>
                <a:gd name="connsiteX49" fmla="*/ 102532 w 552598"/>
                <a:gd name="connsiteY49" fmla="*/ 288126 h 605921"/>
                <a:gd name="connsiteX50" fmla="*/ 114044 w 552598"/>
                <a:gd name="connsiteY50" fmla="*/ 276630 h 605921"/>
                <a:gd name="connsiteX51" fmla="*/ 140041 w 552598"/>
                <a:gd name="connsiteY51" fmla="*/ 276630 h 605921"/>
                <a:gd name="connsiteX52" fmla="*/ 160837 w 552598"/>
                <a:gd name="connsiteY52" fmla="*/ 226566 h 605921"/>
                <a:gd name="connsiteX53" fmla="*/ 142547 w 552598"/>
                <a:gd name="connsiteY53" fmla="*/ 208209 h 605921"/>
                <a:gd name="connsiteX54" fmla="*/ 142547 w 552598"/>
                <a:gd name="connsiteY54" fmla="*/ 192077 h 605921"/>
                <a:gd name="connsiteX55" fmla="*/ 164551 w 552598"/>
                <a:gd name="connsiteY55" fmla="*/ 170012 h 605921"/>
                <a:gd name="connsiteX56" fmla="*/ 180799 w 552598"/>
                <a:gd name="connsiteY56" fmla="*/ 170012 h 605921"/>
                <a:gd name="connsiteX57" fmla="*/ 199089 w 552598"/>
                <a:gd name="connsiteY57" fmla="*/ 188369 h 605921"/>
                <a:gd name="connsiteX58" fmla="*/ 249224 w 552598"/>
                <a:gd name="connsiteY58" fmla="*/ 167602 h 605921"/>
                <a:gd name="connsiteX59" fmla="*/ 249224 w 552598"/>
                <a:gd name="connsiteY59" fmla="*/ 141642 h 605921"/>
                <a:gd name="connsiteX60" fmla="*/ 260737 w 552598"/>
                <a:gd name="connsiteY60" fmla="*/ 130146 h 605921"/>
                <a:gd name="connsiteX61" fmla="*/ 438507 w 552598"/>
                <a:gd name="connsiteY61" fmla="*/ 79551 h 605921"/>
                <a:gd name="connsiteX62" fmla="*/ 552598 w 552598"/>
                <a:gd name="connsiteY62" fmla="*/ 302952 h 605921"/>
                <a:gd name="connsiteX63" fmla="*/ 276329 w 552598"/>
                <a:gd name="connsiteY63" fmla="*/ 578821 h 605921"/>
                <a:gd name="connsiteX64" fmla="*/ 276329 w 552598"/>
                <a:gd name="connsiteY64" fmla="*/ 602737 h 605921"/>
                <a:gd name="connsiteX65" fmla="*/ 271316 w 552598"/>
                <a:gd name="connsiteY65" fmla="*/ 605332 h 605921"/>
                <a:gd name="connsiteX66" fmla="*/ 206426 w 552598"/>
                <a:gd name="connsiteY66" fmla="*/ 560837 h 605921"/>
                <a:gd name="connsiteX67" fmla="*/ 206426 w 552598"/>
                <a:gd name="connsiteY67" fmla="*/ 555553 h 605921"/>
                <a:gd name="connsiteX68" fmla="*/ 271316 w 552598"/>
                <a:gd name="connsiteY68" fmla="*/ 511059 h 605921"/>
                <a:gd name="connsiteX69" fmla="*/ 276329 w 552598"/>
                <a:gd name="connsiteY69" fmla="*/ 513654 h 605921"/>
                <a:gd name="connsiteX70" fmla="*/ 276329 w 552598"/>
                <a:gd name="connsiteY70" fmla="*/ 537663 h 605921"/>
                <a:gd name="connsiteX71" fmla="*/ 511381 w 552598"/>
                <a:gd name="connsiteY71" fmla="*/ 302952 h 605921"/>
                <a:gd name="connsiteX72" fmla="*/ 414278 w 552598"/>
                <a:gd name="connsiteY72" fmla="*/ 112830 h 605921"/>
                <a:gd name="connsiteX73" fmla="*/ 281414 w 552598"/>
                <a:gd name="connsiteY73" fmla="*/ 589 h 605921"/>
                <a:gd name="connsiteX74" fmla="*/ 346313 w 552598"/>
                <a:gd name="connsiteY74" fmla="*/ 45086 h 605921"/>
                <a:gd name="connsiteX75" fmla="*/ 346313 w 552598"/>
                <a:gd name="connsiteY75" fmla="*/ 50277 h 605921"/>
                <a:gd name="connsiteX76" fmla="*/ 281414 w 552598"/>
                <a:gd name="connsiteY76" fmla="*/ 94775 h 605921"/>
                <a:gd name="connsiteX77" fmla="*/ 276308 w 552598"/>
                <a:gd name="connsiteY77" fmla="*/ 92179 h 605921"/>
                <a:gd name="connsiteX78" fmla="*/ 276308 w 552598"/>
                <a:gd name="connsiteY78" fmla="*/ 68262 h 605921"/>
                <a:gd name="connsiteX79" fmla="*/ 41223 w 552598"/>
                <a:gd name="connsiteY79" fmla="*/ 303077 h 605921"/>
                <a:gd name="connsiteX80" fmla="*/ 138432 w 552598"/>
                <a:gd name="connsiteY80" fmla="*/ 493302 h 605921"/>
                <a:gd name="connsiteX81" fmla="*/ 114200 w 552598"/>
                <a:gd name="connsiteY81" fmla="*/ 526582 h 605921"/>
                <a:gd name="connsiteX82" fmla="*/ 0 w 552598"/>
                <a:gd name="connsiteY82" fmla="*/ 303077 h 605921"/>
                <a:gd name="connsiteX83" fmla="*/ 276308 w 552598"/>
                <a:gd name="connsiteY83" fmla="*/ 27195 h 605921"/>
                <a:gd name="connsiteX84" fmla="*/ 276308 w 552598"/>
                <a:gd name="connsiteY84" fmla="*/ 3185 h 605921"/>
                <a:gd name="connsiteX85" fmla="*/ 281414 w 552598"/>
                <a:gd name="connsiteY85" fmla="*/ 589 h 60592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  <a:cxn ang="0">
                  <a:pos x="connsiteX72" y="connsiteY72"/>
                </a:cxn>
                <a:cxn ang="0">
                  <a:pos x="connsiteX73" y="connsiteY73"/>
                </a:cxn>
                <a:cxn ang="0">
                  <a:pos x="connsiteX74" y="connsiteY74"/>
                </a:cxn>
                <a:cxn ang="0">
                  <a:pos x="connsiteX75" y="connsiteY75"/>
                </a:cxn>
                <a:cxn ang="0">
                  <a:pos x="connsiteX76" y="connsiteY76"/>
                </a:cxn>
                <a:cxn ang="0">
                  <a:pos x="connsiteX77" y="connsiteY77"/>
                </a:cxn>
                <a:cxn ang="0">
                  <a:pos x="connsiteX78" y="connsiteY78"/>
                </a:cxn>
                <a:cxn ang="0">
                  <a:pos x="connsiteX79" y="connsiteY79"/>
                </a:cxn>
                <a:cxn ang="0">
                  <a:pos x="connsiteX80" y="connsiteY80"/>
                </a:cxn>
                <a:cxn ang="0">
                  <a:pos x="connsiteX81" y="connsiteY81"/>
                </a:cxn>
                <a:cxn ang="0">
                  <a:pos x="connsiteX82" y="connsiteY82"/>
                </a:cxn>
                <a:cxn ang="0">
                  <a:pos x="connsiteX83" y="connsiteY83"/>
                </a:cxn>
                <a:cxn ang="0">
                  <a:pos x="connsiteX84" y="connsiteY84"/>
                </a:cxn>
                <a:cxn ang="0">
                  <a:pos x="connsiteX85" y="connsiteY85"/>
                </a:cxn>
              </a:cxnLst>
              <a:rect l="l" t="t" r="r" b="b"/>
              <a:pathLst>
                <a:path w="552598" h="605921">
                  <a:moveTo>
                    <a:pt x="257952" y="238897"/>
                  </a:moveTo>
                  <a:cubicBezTo>
                    <a:pt x="255074" y="238897"/>
                    <a:pt x="252845" y="241122"/>
                    <a:pt x="252845" y="243996"/>
                  </a:cubicBezTo>
                  <a:lnTo>
                    <a:pt x="252845" y="308986"/>
                  </a:lnTo>
                  <a:lnTo>
                    <a:pt x="228056" y="308986"/>
                  </a:lnTo>
                  <a:cubicBezTo>
                    <a:pt x="225364" y="308986"/>
                    <a:pt x="223878" y="311953"/>
                    <a:pt x="225642" y="314085"/>
                  </a:cubicBezTo>
                  <a:lnTo>
                    <a:pt x="273271" y="372123"/>
                  </a:lnTo>
                  <a:cubicBezTo>
                    <a:pt x="274849" y="373977"/>
                    <a:pt x="277727" y="373977"/>
                    <a:pt x="279306" y="372123"/>
                  </a:cubicBezTo>
                  <a:lnTo>
                    <a:pt x="327027" y="314085"/>
                  </a:lnTo>
                  <a:cubicBezTo>
                    <a:pt x="328605" y="311953"/>
                    <a:pt x="327213" y="308894"/>
                    <a:pt x="324520" y="308986"/>
                  </a:cubicBezTo>
                  <a:lnTo>
                    <a:pt x="299731" y="308986"/>
                  </a:lnTo>
                  <a:lnTo>
                    <a:pt x="299731" y="243996"/>
                  </a:lnTo>
                  <a:cubicBezTo>
                    <a:pt x="299731" y="241122"/>
                    <a:pt x="297503" y="238897"/>
                    <a:pt x="294718" y="238897"/>
                  </a:cubicBezTo>
                  <a:close/>
                  <a:moveTo>
                    <a:pt x="260737" y="130146"/>
                  </a:moveTo>
                  <a:lnTo>
                    <a:pt x="291932" y="130146"/>
                  </a:lnTo>
                  <a:cubicBezTo>
                    <a:pt x="298431" y="130146"/>
                    <a:pt x="303445" y="135338"/>
                    <a:pt x="303445" y="141642"/>
                  </a:cubicBezTo>
                  <a:lnTo>
                    <a:pt x="303445" y="167602"/>
                  </a:lnTo>
                  <a:cubicBezTo>
                    <a:pt x="321642" y="171125"/>
                    <a:pt x="338632" y="178356"/>
                    <a:pt x="353580" y="188369"/>
                  </a:cubicBezTo>
                  <a:lnTo>
                    <a:pt x="371963" y="170012"/>
                  </a:lnTo>
                  <a:cubicBezTo>
                    <a:pt x="376420" y="165562"/>
                    <a:pt x="383661" y="165562"/>
                    <a:pt x="388118" y="170012"/>
                  </a:cubicBezTo>
                  <a:lnTo>
                    <a:pt x="410215" y="192077"/>
                  </a:lnTo>
                  <a:cubicBezTo>
                    <a:pt x="414671" y="196528"/>
                    <a:pt x="414671" y="203759"/>
                    <a:pt x="410215" y="208209"/>
                  </a:cubicBezTo>
                  <a:lnTo>
                    <a:pt x="391832" y="226566"/>
                  </a:lnTo>
                  <a:cubicBezTo>
                    <a:pt x="401859" y="241400"/>
                    <a:pt x="409100" y="258459"/>
                    <a:pt x="412628" y="276630"/>
                  </a:cubicBezTo>
                  <a:lnTo>
                    <a:pt x="438625" y="276630"/>
                  </a:lnTo>
                  <a:cubicBezTo>
                    <a:pt x="445124" y="276630"/>
                    <a:pt x="450137" y="281822"/>
                    <a:pt x="450137" y="288126"/>
                  </a:cubicBezTo>
                  <a:lnTo>
                    <a:pt x="450137" y="319277"/>
                  </a:lnTo>
                  <a:cubicBezTo>
                    <a:pt x="450137" y="325674"/>
                    <a:pt x="444938" y="330773"/>
                    <a:pt x="438625" y="330773"/>
                  </a:cubicBezTo>
                  <a:lnTo>
                    <a:pt x="412628" y="330773"/>
                  </a:lnTo>
                  <a:cubicBezTo>
                    <a:pt x="409100" y="348945"/>
                    <a:pt x="401859" y="365818"/>
                    <a:pt x="391832" y="380838"/>
                  </a:cubicBezTo>
                  <a:lnTo>
                    <a:pt x="410215" y="399102"/>
                  </a:lnTo>
                  <a:cubicBezTo>
                    <a:pt x="414671" y="403552"/>
                    <a:pt x="414671" y="410876"/>
                    <a:pt x="410215" y="415326"/>
                  </a:cubicBezTo>
                  <a:lnTo>
                    <a:pt x="388118" y="437299"/>
                  </a:lnTo>
                  <a:cubicBezTo>
                    <a:pt x="383661" y="441749"/>
                    <a:pt x="376420" y="441749"/>
                    <a:pt x="371963" y="437299"/>
                  </a:cubicBezTo>
                  <a:lnTo>
                    <a:pt x="353580" y="419035"/>
                  </a:lnTo>
                  <a:cubicBezTo>
                    <a:pt x="338725" y="429047"/>
                    <a:pt x="321642" y="436186"/>
                    <a:pt x="303445" y="439802"/>
                  </a:cubicBezTo>
                  <a:lnTo>
                    <a:pt x="303445" y="465761"/>
                  </a:lnTo>
                  <a:cubicBezTo>
                    <a:pt x="303445" y="472158"/>
                    <a:pt x="298246" y="477257"/>
                    <a:pt x="291932" y="477257"/>
                  </a:cubicBezTo>
                  <a:lnTo>
                    <a:pt x="260737" y="477257"/>
                  </a:lnTo>
                  <a:cubicBezTo>
                    <a:pt x="254331" y="477257"/>
                    <a:pt x="249224" y="472065"/>
                    <a:pt x="249224" y="465761"/>
                  </a:cubicBezTo>
                  <a:lnTo>
                    <a:pt x="249224" y="439802"/>
                  </a:lnTo>
                  <a:cubicBezTo>
                    <a:pt x="231027" y="436186"/>
                    <a:pt x="214130" y="429047"/>
                    <a:pt x="199089" y="419035"/>
                  </a:cubicBezTo>
                  <a:lnTo>
                    <a:pt x="180799" y="437299"/>
                  </a:lnTo>
                  <a:cubicBezTo>
                    <a:pt x="176342" y="441749"/>
                    <a:pt x="169008" y="441749"/>
                    <a:pt x="164551" y="437299"/>
                  </a:cubicBezTo>
                  <a:lnTo>
                    <a:pt x="142547" y="415326"/>
                  </a:lnTo>
                  <a:cubicBezTo>
                    <a:pt x="138091" y="410876"/>
                    <a:pt x="138091" y="403552"/>
                    <a:pt x="142547" y="399102"/>
                  </a:cubicBezTo>
                  <a:lnTo>
                    <a:pt x="160837" y="380838"/>
                  </a:lnTo>
                  <a:cubicBezTo>
                    <a:pt x="150810" y="366004"/>
                    <a:pt x="143661" y="348945"/>
                    <a:pt x="140041" y="330773"/>
                  </a:cubicBezTo>
                  <a:lnTo>
                    <a:pt x="114044" y="330773"/>
                  </a:lnTo>
                  <a:cubicBezTo>
                    <a:pt x="107638" y="330773"/>
                    <a:pt x="102532" y="325582"/>
                    <a:pt x="102532" y="319277"/>
                  </a:cubicBezTo>
                  <a:lnTo>
                    <a:pt x="102532" y="288126"/>
                  </a:lnTo>
                  <a:cubicBezTo>
                    <a:pt x="102532" y="281636"/>
                    <a:pt x="107731" y="276630"/>
                    <a:pt x="114044" y="276630"/>
                  </a:cubicBezTo>
                  <a:lnTo>
                    <a:pt x="140041" y="276630"/>
                  </a:lnTo>
                  <a:cubicBezTo>
                    <a:pt x="143661" y="258459"/>
                    <a:pt x="150810" y="241492"/>
                    <a:pt x="160837" y="226566"/>
                  </a:cubicBezTo>
                  <a:lnTo>
                    <a:pt x="142547" y="208209"/>
                  </a:lnTo>
                  <a:cubicBezTo>
                    <a:pt x="138091" y="203759"/>
                    <a:pt x="138091" y="196528"/>
                    <a:pt x="142547" y="192077"/>
                  </a:cubicBezTo>
                  <a:lnTo>
                    <a:pt x="164551" y="170012"/>
                  </a:lnTo>
                  <a:cubicBezTo>
                    <a:pt x="169008" y="165562"/>
                    <a:pt x="176342" y="165562"/>
                    <a:pt x="180799" y="170012"/>
                  </a:cubicBezTo>
                  <a:lnTo>
                    <a:pt x="199089" y="188369"/>
                  </a:lnTo>
                  <a:cubicBezTo>
                    <a:pt x="213944" y="178356"/>
                    <a:pt x="231027" y="171125"/>
                    <a:pt x="249224" y="167602"/>
                  </a:cubicBezTo>
                  <a:lnTo>
                    <a:pt x="249224" y="141642"/>
                  </a:lnTo>
                  <a:cubicBezTo>
                    <a:pt x="249224" y="135153"/>
                    <a:pt x="254424" y="130146"/>
                    <a:pt x="260737" y="130146"/>
                  </a:cubicBezTo>
                  <a:close/>
                  <a:moveTo>
                    <a:pt x="438507" y="79551"/>
                  </a:moveTo>
                  <a:cubicBezTo>
                    <a:pt x="510081" y="131462"/>
                    <a:pt x="552598" y="214890"/>
                    <a:pt x="552598" y="302952"/>
                  </a:cubicBezTo>
                  <a:cubicBezTo>
                    <a:pt x="552598" y="455069"/>
                    <a:pt x="428760" y="578821"/>
                    <a:pt x="276329" y="578821"/>
                  </a:cubicBezTo>
                  <a:lnTo>
                    <a:pt x="276329" y="602737"/>
                  </a:lnTo>
                  <a:cubicBezTo>
                    <a:pt x="276329" y="605332"/>
                    <a:pt x="273358" y="606815"/>
                    <a:pt x="271316" y="605332"/>
                  </a:cubicBezTo>
                  <a:lnTo>
                    <a:pt x="206426" y="560837"/>
                  </a:lnTo>
                  <a:cubicBezTo>
                    <a:pt x="204569" y="559539"/>
                    <a:pt x="204569" y="556759"/>
                    <a:pt x="206426" y="555553"/>
                  </a:cubicBezTo>
                  <a:lnTo>
                    <a:pt x="271316" y="511059"/>
                  </a:lnTo>
                  <a:cubicBezTo>
                    <a:pt x="273544" y="509575"/>
                    <a:pt x="276329" y="511059"/>
                    <a:pt x="276329" y="513654"/>
                  </a:cubicBezTo>
                  <a:lnTo>
                    <a:pt x="276329" y="537663"/>
                  </a:lnTo>
                  <a:cubicBezTo>
                    <a:pt x="405923" y="537663"/>
                    <a:pt x="511381" y="432358"/>
                    <a:pt x="511381" y="302952"/>
                  </a:cubicBezTo>
                  <a:cubicBezTo>
                    <a:pt x="511381" y="228053"/>
                    <a:pt x="475176" y="156954"/>
                    <a:pt x="414278" y="112830"/>
                  </a:cubicBezTo>
                  <a:close/>
                  <a:moveTo>
                    <a:pt x="281414" y="589"/>
                  </a:moveTo>
                  <a:lnTo>
                    <a:pt x="346313" y="45086"/>
                  </a:lnTo>
                  <a:cubicBezTo>
                    <a:pt x="348170" y="46384"/>
                    <a:pt x="348170" y="49072"/>
                    <a:pt x="346313" y="50277"/>
                  </a:cubicBezTo>
                  <a:lnTo>
                    <a:pt x="281414" y="94775"/>
                  </a:lnTo>
                  <a:cubicBezTo>
                    <a:pt x="279186" y="96258"/>
                    <a:pt x="276308" y="94775"/>
                    <a:pt x="276308" y="92179"/>
                  </a:cubicBezTo>
                  <a:lnTo>
                    <a:pt x="276308" y="68262"/>
                  </a:lnTo>
                  <a:cubicBezTo>
                    <a:pt x="146695" y="68262"/>
                    <a:pt x="41223" y="173665"/>
                    <a:pt x="41223" y="303077"/>
                  </a:cubicBezTo>
                  <a:cubicBezTo>
                    <a:pt x="41223" y="377980"/>
                    <a:pt x="77526" y="449176"/>
                    <a:pt x="138432" y="493302"/>
                  </a:cubicBezTo>
                  <a:lnTo>
                    <a:pt x="114200" y="526582"/>
                  </a:lnTo>
                  <a:cubicBezTo>
                    <a:pt x="42709" y="474762"/>
                    <a:pt x="0" y="391237"/>
                    <a:pt x="0" y="303077"/>
                  </a:cubicBezTo>
                  <a:cubicBezTo>
                    <a:pt x="0" y="150953"/>
                    <a:pt x="123948" y="27195"/>
                    <a:pt x="276308" y="27195"/>
                  </a:cubicBezTo>
                  <a:lnTo>
                    <a:pt x="276308" y="3185"/>
                  </a:lnTo>
                  <a:cubicBezTo>
                    <a:pt x="276308" y="589"/>
                    <a:pt x="279279" y="-894"/>
                    <a:pt x="281414" y="589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2" name="椭圆 46"/>
            <p:cNvSpPr/>
            <p:nvPr/>
          </p:nvSpPr>
          <p:spPr>
            <a:xfrm>
              <a:off x="7359072" y="2550965"/>
              <a:ext cx="590928" cy="540831"/>
            </a:xfrm>
            <a:custGeom>
              <a:avLst/>
              <a:gdLst>
                <a:gd name="connsiteX0" fmla="*/ 531631 w 607639"/>
                <a:gd name="connsiteY0" fmla="*/ 404551 h 556126"/>
                <a:gd name="connsiteX1" fmla="*/ 556997 w 607639"/>
                <a:gd name="connsiteY1" fmla="*/ 429784 h 556126"/>
                <a:gd name="connsiteX2" fmla="*/ 556997 w 607639"/>
                <a:gd name="connsiteY2" fmla="*/ 455017 h 556126"/>
                <a:gd name="connsiteX3" fmla="*/ 582273 w 607639"/>
                <a:gd name="connsiteY3" fmla="*/ 455017 h 556126"/>
                <a:gd name="connsiteX4" fmla="*/ 607639 w 607639"/>
                <a:gd name="connsiteY4" fmla="*/ 480339 h 556126"/>
                <a:gd name="connsiteX5" fmla="*/ 582273 w 607639"/>
                <a:gd name="connsiteY5" fmla="*/ 505572 h 556126"/>
                <a:gd name="connsiteX6" fmla="*/ 556997 w 607639"/>
                <a:gd name="connsiteY6" fmla="*/ 505572 h 556126"/>
                <a:gd name="connsiteX7" fmla="*/ 556997 w 607639"/>
                <a:gd name="connsiteY7" fmla="*/ 530893 h 556126"/>
                <a:gd name="connsiteX8" fmla="*/ 531631 w 607639"/>
                <a:gd name="connsiteY8" fmla="*/ 556126 h 556126"/>
                <a:gd name="connsiteX9" fmla="*/ 506354 w 607639"/>
                <a:gd name="connsiteY9" fmla="*/ 530893 h 556126"/>
                <a:gd name="connsiteX10" fmla="*/ 506354 w 607639"/>
                <a:gd name="connsiteY10" fmla="*/ 505572 h 556126"/>
                <a:gd name="connsiteX11" fmla="*/ 480989 w 607639"/>
                <a:gd name="connsiteY11" fmla="*/ 505572 h 556126"/>
                <a:gd name="connsiteX12" fmla="*/ 455712 w 607639"/>
                <a:gd name="connsiteY12" fmla="*/ 480339 h 556126"/>
                <a:gd name="connsiteX13" fmla="*/ 480989 w 607639"/>
                <a:gd name="connsiteY13" fmla="*/ 455017 h 556126"/>
                <a:gd name="connsiteX14" fmla="*/ 506354 w 607639"/>
                <a:gd name="connsiteY14" fmla="*/ 455017 h 556126"/>
                <a:gd name="connsiteX15" fmla="*/ 506354 w 607639"/>
                <a:gd name="connsiteY15" fmla="*/ 429784 h 556126"/>
                <a:gd name="connsiteX16" fmla="*/ 531631 w 607639"/>
                <a:gd name="connsiteY16" fmla="*/ 404551 h 556126"/>
                <a:gd name="connsiteX17" fmla="*/ 126541 w 607639"/>
                <a:gd name="connsiteY17" fmla="*/ 353956 h 556126"/>
                <a:gd name="connsiteX18" fmla="*/ 430431 w 607639"/>
                <a:gd name="connsiteY18" fmla="*/ 353956 h 556126"/>
                <a:gd name="connsiteX19" fmla="*/ 455711 w 607639"/>
                <a:gd name="connsiteY19" fmla="*/ 379209 h 556126"/>
                <a:gd name="connsiteX20" fmla="*/ 430431 w 607639"/>
                <a:gd name="connsiteY20" fmla="*/ 404551 h 556126"/>
                <a:gd name="connsiteX21" fmla="*/ 126541 w 607639"/>
                <a:gd name="connsiteY21" fmla="*/ 404551 h 556126"/>
                <a:gd name="connsiteX22" fmla="*/ 101261 w 607639"/>
                <a:gd name="connsiteY22" fmla="*/ 379209 h 556126"/>
                <a:gd name="connsiteX23" fmla="*/ 126541 w 607639"/>
                <a:gd name="connsiteY23" fmla="*/ 353956 h 556126"/>
                <a:gd name="connsiteX24" fmla="*/ 177203 w 607639"/>
                <a:gd name="connsiteY24" fmla="*/ 252836 h 556126"/>
                <a:gd name="connsiteX25" fmla="*/ 379769 w 607639"/>
                <a:gd name="connsiteY25" fmla="*/ 252836 h 556126"/>
                <a:gd name="connsiteX26" fmla="*/ 405045 w 607639"/>
                <a:gd name="connsiteY26" fmla="*/ 278054 h 556126"/>
                <a:gd name="connsiteX27" fmla="*/ 379769 w 607639"/>
                <a:gd name="connsiteY27" fmla="*/ 303361 h 556126"/>
                <a:gd name="connsiteX28" fmla="*/ 177203 w 607639"/>
                <a:gd name="connsiteY28" fmla="*/ 303361 h 556126"/>
                <a:gd name="connsiteX29" fmla="*/ 151927 w 607639"/>
                <a:gd name="connsiteY29" fmla="*/ 278054 h 556126"/>
                <a:gd name="connsiteX30" fmla="*/ 177203 w 607639"/>
                <a:gd name="connsiteY30" fmla="*/ 252836 h 556126"/>
                <a:gd name="connsiteX31" fmla="*/ 430424 w 607639"/>
                <a:gd name="connsiteY31" fmla="*/ 101120 h 556126"/>
                <a:gd name="connsiteX32" fmla="*/ 455712 w 607639"/>
                <a:gd name="connsiteY32" fmla="*/ 126373 h 556126"/>
                <a:gd name="connsiteX33" fmla="*/ 455712 w 607639"/>
                <a:gd name="connsiteY33" fmla="*/ 126462 h 556126"/>
                <a:gd name="connsiteX34" fmla="*/ 430424 w 607639"/>
                <a:gd name="connsiteY34" fmla="*/ 151715 h 556126"/>
                <a:gd name="connsiteX35" fmla="*/ 405046 w 607639"/>
                <a:gd name="connsiteY35" fmla="*/ 126462 h 556126"/>
                <a:gd name="connsiteX36" fmla="*/ 430424 w 607639"/>
                <a:gd name="connsiteY36" fmla="*/ 101120 h 556126"/>
                <a:gd name="connsiteX37" fmla="*/ 329126 w 607639"/>
                <a:gd name="connsiteY37" fmla="*/ 101120 h 556126"/>
                <a:gd name="connsiteX38" fmla="*/ 354379 w 607639"/>
                <a:gd name="connsiteY38" fmla="*/ 126373 h 556126"/>
                <a:gd name="connsiteX39" fmla="*/ 354379 w 607639"/>
                <a:gd name="connsiteY39" fmla="*/ 126462 h 556126"/>
                <a:gd name="connsiteX40" fmla="*/ 329126 w 607639"/>
                <a:gd name="connsiteY40" fmla="*/ 151715 h 556126"/>
                <a:gd name="connsiteX41" fmla="*/ 303784 w 607639"/>
                <a:gd name="connsiteY41" fmla="*/ 126462 h 556126"/>
                <a:gd name="connsiteX42" fmla="*/ 329126 w 607639"/>
                <a:gd name="connsiteY42" fmla="*/ 101120 h 556126"/>
                <a:gd name="connsiteX43" fmla="*/ 227856 w 607639"/>
                <a:gd name="connsiteY43" fmla="*/ 101120 h 556126"/>
                <a:gd name="connsiteX44" fmla="*/ 253118 w 607639"/>
                <a:gd name="connsiteY44" fmla="*/ 126373 h 556126"/>
                <a:gd name="connsiteX45" fmla="*/ 253118 w 607639"/>
                <a:gd name="connsiteY45" fmla="*/ 126462 h 556126"/>
                <a:gd name="connsiteX46" fmla="*/ 227856 w 607639"/>
                <a:gd name="connsiteY46" fmla="*/ 151715 h 556126"/>
                <a:gd name="connsiteX47" fmla="*/ 202593 w 607639"/>
                <a:gd name="connsiteY47" fmla="*/ 126462 h 556126"/>
                <a:gd name="connsiteX48" fmla="*/ 227856 w 607639"/>
                <a:gd name="connsiteY48" fmla="*/ 101120 h 556126"/>
                <a:gd name="connsiteX49" fmla="*/ 25276 w 607639"/>
                <a:gd name="connsiteY49" fmla="*/ 0 h 556126"/>
                <a:gd name="connsiteX50" fmla="*/ 531608 w 607639"/>
                <a:gd name="connsiteY50" fmla="*/ 0 h 556126"/>
                <a:gd name="connsiteX51" fmla="*/ 556973 w 607639"/>
                <a:gd name="connsiteY51" fmla="*/ 25329 h 556126"/>
                <a:gd name="connsiteX52" fmla="*/ 556973 w 607639"/>
                <a:gd name="connsiteY52" fmla="*/ 328654 h 556126"/>
                <a:gd name="connsiteX53" fmla="*/ 531608 w 607639"/>
                <a:gd name="connsiteY53" fmla="*/ 353983 h 556126"/>
                <a:gd name="connsiteX54" fmla="*/ 506331 w 607639"/>
                <a:gd name="connsiteY54" fmla="*/ 328654 h 556126"/>
                <a:gd name="connsiteX55" fmla="*/ 506331 w 607639"/>
                <a:gd name="connsiteY55" fmla="*/ 50569 h 556126"/>
                <a:gd name="connsiteX56" fmla="*/ 50642 w 607639"/>
                <a:gd name="connsiteY56" fmla="*/ 50569 h 556126"/>
                <a:gd name="connsiteX57" fmla="*/ 50642 w 607639"/>
                <a:gd name="connsiteY57" fmla="*/ 455032 h 556126"/>
                <a:gd name="connsiteX58" fmla="*/ 379770 w 607639"/>
                <a:gd name="connsiteY58" fmla="*/ 455032 h 556126"/>
                <a:gd name="connsiteX59" fmla="*/ 405047 w 607639"/>
                <a:gd name="connsiteY59" fmla="*/ 480361 h 556126"/>
                <a:gd name="connsiteX60" fmla="*/ 379770 w 607639"/>
                <a:gd name="connsiteY60" fmla="*/ 505601 h 556126"/>
                <a:gd name="connsiteX61" fmla="*/ 25276 w 607639"/>
                <a:gd name="connsiteY61" fmla="*/ 505601 h 556126"/>
                <a:gd name="connsiteX62" fmla="*/ 0 w 607639"/>
                <a:gd name="connsiteY62" fmla="*/ 480361 h 556126"/>
                <a:gd name="connsiteX63" fmla="*/ 0 w 607639"/>
                <a:gd name="connsiteY63" fmla="*/ 25329 h 556126"/>
                <a:gd name="connsiteX64" fmla="*/ 25276 w 607639"/>
                <a:gd name="connsiteY64" fmla="*/ 0 h 55612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</a:cxnLst>
              <a:rect l="l" t="t" r="r" b="b"/>
              <a:pathLst>
                <a:path w="607639" h="556126">
                  <a:moveTo>
                    <a:pt x="531631" y="404551"/>
                  </a:moveTo>
                  <a:cubicBezTo>
                    <a:pt x="545604" y="404551"/>
                    <a:pt x="556997" y="415835"/>
                    <a:pt x="556997" y="429784"/>
                  </a:cubicBezTo>
                  <a:lnTo>
                    <a:pt x="556997" y="455017"/>
                  </a:lnTo>
                  <a:lnTo>
                    <a:pt x="582273" y="455017"/>
                  </a:lnTo>
                  <a:cubicBezTo>
                    <a:pt x="596247" y="455017"/>
                    <a:pt x="607639" y="466390"/>
                    <a:pt x="607639" y="480339"/>
                  </a:cubicBezTo>
                  <a:cubicBezTo>
                    <a:pt x="607639" y="494288"/>
                    <a:pt x="596247" y="505572"/>
                    <a:pt x="582273" y="505572"/>
                  </a:cubicBezTo>
                  <a:lnTo>
                    <a:pt x="556997" y="505572"/>
                  </a:lnTo>
                  <a:lnTo>
                    <a:pt x="556997" y="530893"/>
                  </a:lnTo>
                  <a:cubicBezTo>
                    <a:pt x="556997" y="544843"/>
                    <a:pt x="545604" y="556126"/>
                    <a:pt x="531631" y="556126"/>
                  </a:cubicBezTo>
                  <a:cubicBezTo>
                    <a:pt x="517658" y="556126"/>
                    <a:pt x="506354" y="544843"/>
                    <a:pt x="506354" y="530893"/>
                  </a:cubicBezTo>
                  <a:lnTo>
                    <a:pt x="506354" y="505572"/>
                  </a:lnTo>
                  <a:lnTo>
                    <a:pt x="480989" y="505572"/>
                  </a:lnTo>
                  <a:cubicBezTo>
                    <a:pt x="467015" y="505572"/>
                    <a:pt x="455712" y="494288"/>
                    <a:pt x="455712" y="480339"/>
                  </a:cubicBezTo>
                  <a:cubicBezTo>
                    <a:pt x="455712" y="466390"/>
                    <a:pt x="467015" y="455017"/>
                    <a:pt x="480989" y="455017"/>
                  </a:cubicBezTo>
                  <a:lnTo>
                    <a:pt x="506354" y="455017"/>
                  </a:lnTo>
                  <a:lnTo>
                    <a:pt x="506354" y="429784"/>
                  </a:lnTo>
                  <a:cubicBezTo>
                    <a:pt x="506354" y="415835"/>
                    <a:pt x="517658" y="404551"/>
                    <a:pt x="531631" y="404551"/>
                  </a:cubicBezTo>
                  <a:close/>
                  <a:moveTo>
                    <a:pt x="126541" y="353956"/>
                  </a:moveTo>
                  <a:lnTo>
                    <a:pt x="430431" y="353956"/>
                  </a:lnTo>
                  <a:cubicBezTo>
                    <a:pt x="444406" y="353956"/>
                    <a:pt x="455711" y="365248"/>
                    <a:pt x="455711" y="379209"/>
                  </a:cubicBezTo>
                  <a:cubicBezTo>
                    <a:pt x="455711" y="393169"/>
                    <a:pt x="444406" y="404551"/>
                    <a:pt x="430431" y="404551"/>
                  </a:cubicBezTo>
                  <a:lnTo>
                    <a:pt x="126541" y="404551"/>
                  </a:lnTo>
                  <a:cubicBezTo>
                    <a:pt x="112566" y="404551"/>
                    <a:pt x="101261" y="393169"/>
                    <a:pt x="101261" y="379209"/>
                  </a:cubicBezTo>
                  <a:cubicBezTo>
                    <a:pt x="101261" y="365248"/>
                    <a:pt x="112566" y="353956"/>
                    <a:pt x="126541" y="353956"/>
                  </a:cubicBezTo>
                  <a:close/>
                  <a:moveTo>
                    <a:pt x="177203" y="252836"/>
                  </a:moveTo>
                  <a:lnTo>
                    <a:pt x="379769" y="252836"/>
                  </a:lnTo>
                  <a:cubicBezTo>
                    <a:pt x="393742" y="252836"/>
                    <a:pt x="405045" y="264113"/>
                    <a:pt x="405045" y="278054"/>
                  </a:cubicBezTo>
                  <a:cubicBezTo>
                    <a:pt x="405045" y="291995"/>
                    <a:pt x="393742" y="303361"/>
                    <a:pt x="379769" y="303361"/>
                  </a:cubicBezTo>
                  <a:lnTo>
                    <a:pt x="177203" y="303361"/>
                  </a:lnTo>
                  <a:cubicBezTo>
                    <a:pt x="163230" y="303361"/>
                    <a:pt x="151927" y="291995"/>
                    <a:pt x="151927" y="278054"/>
                  </a:cubicBezTo>
                  <a:cubicBezTo>
                    <a:pt x="151927" y="264113"/>
                    <a:pt x="163230" y="252836"/>
                    <a:pt x="177203" y="252836"/>
                  </a:cubicBezTo>
                  <a:close/>
                  <a:moveTo>
                    <a:pt x="430424" y="101120"/>
                  </a:moveTo>
                  <a:cubicBezTo>
                    <a:pt x="444403" y="101120"/>
                    <a:pt x="455712" y="112412"/>
                    <a:pt x="455712" y="126373"/>
                  </a:cubicBezTo>
                  <a:lnTo>
                    <a:pt x="455712" y="126462"/>
                  </a:lnTo>
                  <a:cubicBezTo>
                    <a:pt x="455712" y="140422"/>
                    <a:pt x="444403" y="151715"/>
                    <a:pt x="430424" y="151715"/>
                  </a:cubicBezTo>
                  <a:cubicBezTo>
                    <a:pt x="416355" y="151715"/>
                    <a:pt x="405046" y="140422"/>
                    <a:pt x="405046" y="126462"/>
                  </a:cubicBezTo>
                  <a:cubicBezTo>
                    <a:pt x="405046" y="112501"/>
                    <a:pt x="416355" y="101120"/>
                    <a:pt x="430424" y="101120"/>
                  </a:cubicBezTo>
                  <a:close/>
                  <a:moveTo>
                    <a:pt x="329126" y="101120"/>
                  </a:moveTo>
                  <a:cubicBezTo>
                    <a:pt x="343086" y="101120"/>
                    <a:pt x="354379" y="112412"/>
                    <a:pt x="354379" y="126373"/>
                  </a:cubicBezTo>
                  <a:lnTo>
                    <a:pt x="354379" y="126462"/>
                  </a:lnTo>
                  <a:cubicBezTo>
                    <a:pt x="354379" y="140422"/>
                    <a:pt x="343086" y="151715"/>
                    <a:pt x="329126" y="151715"/>
                  </a:cubicBezTo>
                  <a:cubicBezTo>
                    <a:pt x="315166" y="151715"/>
                    <a:pt x="303784" y="140422"/>
                    <a:pt x="303784" y="126462"/>
                  </a:cubicBezTo>
                  <a:cubicBezTo>
                    <a:pt x="303784" y="112501"/>
                    <a:pt x="315166" y="101120"/>
                    <a:pt x="329126" y="101120"/>
                  </a:cubicBezTo>
                  <a:close/>
                  <a:moveTo>
                    <a:pt x="227856" y="101120"/>
                  </a:moveTo>
                  <a:cubicBezTo>
                    <a:pt x="241821" y="101120"/>
                    <a:pt x="253118" y="112412"/>
                    <a:pt x="253118" y="126373"/>
                  </a:cubicBezTo>
                  <a:lnTo>
                    <a:pt x="253118" y="126462"/>
                  </a:lnTo>
                  <a:cubicBezTo>
                    <a:pt x="253118" y="140422"/>
                    <a:pt x="241821" y="151715"/>
                    <a:pt x="227856" y="151715"/>
                  </a:cubicBezTo>
                  <a:cubicBezTo>
                    <a:pt x="213890" y="151715"/>
                    <a:pt x="202593" y="140422"/>
                    <a:pt x="202593" y="126462"/>
                  </a:cubicBezTo>
                  <a:cubicBezTo>
                    <a:pt x="202593" y="112501"/>
                    <a:pt x="213890" y="101120"/>
                    <a:pt x="227856" y="101120"/>
                  </a:cubicBezTo>
                  <a:close/>
                  <a:moveTo>
                    <a:pt x="25276" y="0"/>
                  </a:moveTo>
                  <a:lnTo>
                    <a:pt x="531608" y="0"/>
                  </a:lnTo>
                  <a:cubicBezTo>
                    <a:pt x="545581" y="0"/>
                    <a:pt x="556973" y="11376"/>
                    <a:pt x="556973" y="25329"/>
                  </a:cubicBezTo>
                  <a:lnTo>
                    <a:pt x="556973" y="328654"/>
                  </a:lnTo>
                  <a:cubicBezTo>
                    <a:pt x="556973" y="342607"/>
                    <a:pt x="545581" y="353983"/>
                    <a:pt x="531608" y="353983"/>
                  </a:cubicBezTo>
                  <a:cubicBezTo>
                    <a:pt x="517634" y="353983"/>
                    <a:pt x="506331" y="342607"/>
                    <a:pt x="506331" y="328654"/>
                  </a:cubicBezTo>
                  <a:lnTo>
                    <a:pt x="506331" y="50569"/>
                  </a:lnTo>
                  <a:lnTo>
                    <a:pt x="50642" y="50569"/>
                  </a:lnTo>
                  <a:lnTo>
                    <a:pt x="50642" y="455032"/>
                  </a:lnTo>
                  <a:lnTo>
                    <a:pt x="379770" y="455032"/>
                  </a:lnTo>
                  <a:cubicBezTo>
                    <a:pt x="393744" y="455032"/>
                    <a:pt x="405047" y="466408"/>
                    <a:pt x="405047" y="480361"/>
                  </a:cubicBezTo>
                  <a:cubicBezTo>
                    <a:pt x="405047" y="494314"/>
                    <a:pt x="393744" y="505601"/>
                    <a:pt x="379770" y="505601"/>
                  </a:cubicBezTo>
                  <a:lnTo>
                    <a:pt x="25276" y="505601"/>
                  </a:lnTo>
                  <a:cubicBezTo>
                    <a:pt x="11303" y="505601"/>
                    <a:pt x="0" y="494314"/>
                    <a:pt x="0" y="480361"/>
                  </a:cubicBezTo>
                  <a:lnTo>
                    <a:pt x="0" y="25329"/>
                  </a:lnTo>
                  <a:cubicBezTo>
                    <a:pt x="0" y="11376"/>
                    <a:pt x="11303" y="0"/>
                    <a:pt x="25276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3" name="椭圆 47"/>
            <p:cNvSpPr/>
            <p:nvPr/>
          </p:nvSpPr>
          <p:spPr>
            <a:xfrm>
              <a:off x="7359072" y="4508872"/>
              <a:ext cx="590928" cy="579405"/>
            </a:xfrm>
            <a:custGeom>
              <a:avLst/>
              <a:gdLst>
                <a:gd name="T0" fmla="*/ 1312 w 1990"/>
                <a:gd name="T1" fmla="*/ 1552 h 1954"/>
                <a:gd name="T2" fmla="*/ 291 w 1990"/>
                <a:gd name="T3" fmla="*/ 1746 h 1954"/>
                <a:gd name="T4" fmla="*/ 0 w 1990"/>
                <a:gd name="T5" fmla="*/ 540 h 1954"/>
                <a:gd name="T6" fmla="*/ 515 w 1990"/>
                <a:gd name="T7" fmla="*/ 249 h 1954"/>
                <a:gd name="T8" fmla="*/ 1205 w 1990"/>
                <a:gd name="T9" fmla="*/ 0 h 1954"/>
                <a:gd name="T10" fmla="*/ 1496 w 1990"/>
                <a:gd name="T11" fmla="*/ 489 h 1954"/>
                <a:gd name="T12" fmla="*/ 1413 w 1990"/>
                <a:gd name="T13" fmla="*/ 291 h 1954"/>
                <a:gd name="T14" fmla="*/ 802 w 1990"/>
                <a:gd name="T15" fmla="*/ 83 h 1954"/>
                <a:gd name="T16" fmla="*/ 1039 w 1990"/>
                <a:gd name="T17" fmla="*/ 249 h 1954"/>
                <a:gd name="T18" fmla="*/ 1243 w 1990"/>
                <a:gd name="T19" fmla="*/ 499 h 1954"/>
                <a:gd name="T20" fmla="*/ 291 w 1990"/>
                <a:gd name="T21" fmla="*/ 333 h 1954"/>
                <a:gd name="T22" fmla="*/ 83 w 1990"/>
                <a:gd name="T23" fmla="*/ 1455 h 1954"/>
                <a:gd name="T24" fmla="*/ 1039 w 1990"/>
                <a:gd name="T25" fmla="*/ 1663 h 1954"/>
                <a:gd name="T26" fmla="*/ 1641 w 1990"/>
                <a:gd name="T27" fmla="*/ 1453 h 1954"/>
                <a:gd name="T28" fmla="*/ 1138 w 1990"/>
                <a:gd name="T29" fmla="*/ 583 h 1954"/>
                <a:gd name="T30" fmla="*/ 1641 w 1990"/>
                <a:gd name="T31" fmla="*/ 1453 h 1954"/>
                <a:gd name="T32" fmla="*/ 1752 w 1990"/>
                <a:gd name="T33" fmla="*/ 809 h 1954"/>
                <a:gd name="T34" fmla="*/ 1026 w 1990"/>
                <a:gd name="T35" fmla="*/ 1228 h 1954"/>
                <a:gd name="T36" fmla="*/ 1767 w 1990"/>
                <a:gd name="T37" fmla="*/ 1422 h 1954"/>
                <a:gd name="T38" fmla="*/ 1717 w 1990"/>
                <a:gd name="T39" fmla="*/ 1835 h 1954"/>
                <a:gd name="T40" fmla="*/ 1767 w 1990"/>
                <a:gd name="T41" fmla="*/ 1422 h 1954"/>
                <a:gd name="T42" fmla="*/ 1739 w 1990"/>
                <a:gd name="T43" fmla="*/ 1874 h 1954"/>
                <a:gd name="T44" fmla="*/ 1956 w 1990"/>
                <a:gd name="T45" fmla="*/ 1749 h 1954"/>
                <a:gd name="T46" fmla="*/ 249 w 1990"/>
                <a:gd name="T47" fmla="*/ 551 h 1954"/>
                <a:gd name="T48" fmla="*/ 803 w 1990"/>
                <a:gd name="T49" fmla="*/ 613 h 1954"/>
                <a:gd name="T50" fmla="*/ 675 w 1990"/>
                <a:gd name="T51" fmla="*/ 828 h 1954"/>
                <a:gd name="T52" fmla="*/ 249 w 1990"/>
                <a:gd name="T53" fmla="*/ 890 h 1954"/>
                <a:gd name="T54" fmla="*/ 675 w 1990"/>
                <a:gd name="T55" fmla="*/ 828 h 1954"/>
                <a:gd name="T56" fmla="*/ 675 w 1990"/>
                <a:gd name="T57" fmla="*/ 1167 h 1954"/>
                <a:gd name="T58" fmla="*/ 249 w 1990"/>
                <a:gd name="T59" fmla="*/ 1105 h 1954"/>
                <a:gd name="T60" fmla="*/ 249 w 1990"/>
                <a:gd name="T61" fmla="*/ 1444 h 1954"/>
                <a:gd name="T62" fmla="*/ 803 w 1990"/>
                <a:gd name="T63" fmla="*/ 1382 h 1954"/>
                <a:gd name="T64" fmla="*/ 249 w 1990"/>
                <a:gd name="T65" fmla="*/ 1444 h 1954"/>
                <a:gd name="T66" fmla="*/ 1179 w 1990"/>
                <a:gd name="T67" fmla="*/ 961 h 1954"/>
                <a:gd name="T68" fmla="*/ 1300 w 1990"/>
                <a:gd name="T69" fmla="*/ 1219 h 1954"/>
                <a:gd name="T70" fmla="*/ 1604 w 1990"/>
                <a:gd name="T71" fmla="*/ 858 h 19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990" h="1954">
                  <a:moveTo>
                    <a:pt x="1231" y="1534"/>
                  </a:moveTo>
                  <a:cubicBezTo>
                    <a:pt x="1258" y="1542"/>
                    <a:pt x="1285" y="1548"/>
                    <a:pt x="1312" y="1552"/>
                  </a:cubicBezTo>
                  <a:cubicBezTo>
                    <a:pt x="1272" y="1665"/>
                    <a:pt x="1165" y="1746"/>
                    <a:pt x="1039" y="1746"/>
                  </a:cubicBezTo>
                  <a:lnTo>
                    <a:pt x="291" y="1746"/>
                  </a:lnTo>
                  <a:cubicBezTo>
                    <a:pt x="131" y="1746"/>
                    <a:pt x="0" y="1615"/>
                    <a:pt x="0" y="1455"/>
                  </a:cubicBezTo>
                  <a:lnTo>
                    <a:pt x="0" y="540"/>
                  </a:lnTo>
                  <a:cubicBezTo>
                    <a:pt x="0" y="380"/>
                    <a:pt x="131" y="249"/>
                    <a:pt x="291" y="249"/>
                  </a:cubicBezTo>
                  <a:lnTo>
                    <a:pt x="515" y="249"/>
                  </a:lnTo>
                  <a:cubicBezTo>
                    <a:pt x="535" y="109"/>
                    <a:pt x="656" y="0"/>
                    <a:pt x="802" y="0"/>
                  </a:cubicBezTo>
                  <a:lnTo>
                    <a:pt x="1205" y="0"/>
                  </a:lnTo>
                  <a:cubicBezTo>
                    <a:pt x="1366" y="0"/>
                    <a:pt x="1496" y="131"/>
                    <a:pt x="1496" y="291"/>
                  </a:cubicBezTo>
                  <a:lnTo>
                    <a:pt x="1496" y="489"/>
                  </a:lnTo>
                  <a:cubicBezTo>
                    <a:pt x="1469" y="484"/>
                    <a:pt x="1441" y="480"/>
                    <a:pt x="1413" y="479"/>
                  </a:cubicBezTo>
                  <a:lnTo>
                    <a:pt x="1413" y="291"/>
                  </a:lnTo>
                  <a:cubicBezTo>
                    <a:pt x="1413" y="176"/>
                    <a:pt x="1320" y="83"/>
                    <a:pt x="1205" y="83"/>
                  </a:cubicBezTo>
                  <a:lnTo>
                    <a:pt x="802" y="83"/>
                  </a:lnTo>
                  <a:cubicBezTo>
                    <a:pt x="701" y="83"/>
                    <a:pt x="617" y="155"/>
                    <a:pt x="598" y="249"/>
                  </a:cubicBezTo>
                  <a:lnTo>
                    <a:pt x="1039" y="249"/>
                  </a:lnTo>
                  <a:cubicBezTo>
                    <a:pt x="1180" y="249"/>
                    <a:pt x="1297" y="349"/>
                    <a:pt x="1324" y="482"/>
                  </a:cubicBezTo>
                  <a:cubicBezTo>
                    <a:pt x="1297" y="485"/>
                    <a:pt x="1270" y="491"/>
                    <a:pt x="1243" y="499"/>
                  </a:cubicBezTo>
                  <a:cubicBezTo>
                    <a:pt x="1224" y="404"/>
                    <a:pt x="1140" y="333"/>
                    <a:pt x="1039" y="333"/>
                  </a:cubicBezTo>
                  <a:lnTo>
                    <a:pt x="291" y="333"/>
                  </a:lnTo>
                  <a:cubicBezTo>
                    <a:pt x="177" y="333"/>
                    <a:pt x="83" y="426"/>
                    <a:pt x="83" y="540"/>
                  </a:cubicBezTo>
                  <a:lnTo>
                    <a:pt x="83" y="1455"/>
                  </a:lnTo>
                  <a:cubicBezTo>
                    <a:pt x="83" y="1569"/>
                    <a:pt x="177" y="1663"/>
                    <a:pt x="291" y="1663"/>
                  </a:cubicBezTo>
                  <a:lnTo>
                    <a:pt x="1039" y="1663"/>
                  </a:lnTo>
                  <a:cubicBezTo>
                    <a:pt x="1126" y="1663"/>
                    <a:pt x="1200" y="1609"/>
                    <a:pt x="1231" y="1534"/>
                  </a:cubicBezTo>
                  <a:close/>
                  <a:moveTo>
                    <a:pt x="1641" y="1453"/>
                  </a:moveTo>
                  <a:cubicBezTo>
                    <a:pt x="1401" y="1591"/>
                    <a:pt x="1093" y="1509"/>
                    <a:pt x="955" y="1269"/>
                  </a:cubicBezTo>
                  <a:cubicBezTo>
                    <a:pt x="816" y="1029"/>
                    <a:pt x="899" y="722"/>
                    <a:pt x="1138" y="583"/>
                  </a:cubicBezTo>
                  <a:cubicBezTo>
                    <a:pt x="1378" y="445"/>
                    <a:pt x="1686" y="527"/>
                    <a:pt x="1824" y="767"/>
                  </a:cubicBezTo>
                  <a:cubicBezTo>
                    <a:pt x="1963" y="1007"/>
                    <a:pt x="1880" y="1314"/>
                    <a:pt x="1641" y="1453"/>
                  </a:cubicBezTo>
                  <a:close/>
                  <a:moveTo>
                    <a:pt x="1599" y="1381"/>
                  </a:moveTo>
                  <a:cubicBezTo>
                    <a:pt x="1799" y="1266"/>
                    <a:pt x="1868" y="1009"/>
                    <a:pt x="1752" y="809"/>
                  </a:cubicBezTo>
                  <a:cubicBezTo>
                    <a:pt x="1637" y="608"/>
                    <a:pt x="1380" y="539"/>
                    <a:pt x="1180" y="655"/>
                  </a:cubicBezTo>
                  <a:cubicBezTo>
                    <a:pt x="980" y="771"/>
                    <a:pt x="911" y="1027"/>
                    <a:pt x="1026" y="1228"/>
                  </a:cubicBezTo>
                  <a:cubicBezTo>
                    <a:pt x="1142" y="1428"/>
                    <a:pt x="1399" y="1497"/>
                    <a:pt x="1599" y="1381"/>
                  </a:cubicBezTo>
                  <a:close/>
                  <a:moveTo>
                    <a:pt x="1767" y="1422"/>
                  </a:moveTo>
                  <a:lnTo>
                    <a:pt x="1551" y="1547"/>
                  </a:lnTo>
                  <a:lnTo>
                    <a:pt x="1717" y="1835"/>
                  </a:lnTo>
                  <a:lnTo>
                    <a:pt x="1933" y="1710"/>
                  </a:lnTo>
                  <a:lnTo>
                    <a:pt x="1767" y="1422"/>
                  </a:lnTo>
                  <a:close/>
                  <a:moveTo>
                    <a:pt x="1956" y="1749"/>
                  </a:moveTo>
                  <a:lnTo>
                    <a:pt x="1739" y="1874"/>
                  </a:lnTo>
                  <a:cubicBezTo>
                    <a:pt x="1774" y="1934"/>
                    <a:pt x="1850" y="1954"/>
                    <a:pt x="1910" y="1919"/>
                  </a:cubicBezTo>
                  <a:cubicBezTo>
                    <a:pt x="1969" y="1885"/>
                    <a:pt x="1990" y="1809"/>
                    <a:pt x="1956" y="1749"/>
                  </a:cubicBezTo>
                  <a:close/>
                  <a:moveTo>
                    <a:pt x="803" y="551"/>
                  </a:moveTo>
                  <a:lnTo>
                    <a:pt x="249" y="551"/>
                  </a:lnTo>
                  <a:lnTo>
                    <a:pt x="249" y="613"/>
                  </a:lnTo>
                  <a:lnTo>
                    <a:pt x="803" y="613"/>
                  </a:lnTo>
                  <a:lnTo>
                    <a:pt x="803" y="551"/>
                  </a:lnTo>
                  <a:close/>
                  <a:moveTo>
                    <a:pt x="675" y="828"/>
                  </a:moveTo>
                  <a:lnTo>
                    <a:pt x="249" y="828"/>
                  </a:lnTo>
                  <a:lnTo>
                    <a:pt x="249" y="890"/>
                  </a:lnTo>
                  <a:lnTo>
                    <a:pt x="675" y="890"/>
                  </a:lnTo>
                  <a:lnTo>
                    <a:pt x="675" y="828"/>
                  </a:lnTo>
                  <a:close/>
                  <a:moveTo>
                    <a:pt x="249" y="1167"/>
                  </a:moveTo>
                  <a:lnTo>
                    <a:pt x="675" y="1167"/>
                  </a:lnTo>
                  <a:lnTo>
                    <a:pt x="675" y="1105"/>
                  </a:lnTo>
                  <a:lnTo>
                    <a:pt x="249" y="1105"/>
                  </a:lnTo>
                  <a:lnTo>
                    <a:pt x="249" y="1167"/>
                  </a:lnTo>
                  <a:close/>
                  <a:moveTo>
                    <a:pt x="249" y="1444"/>
                  </a:moveTo>
                  <a:lnTo>
                    <a:pt x="803" y="1444"/>
                  </a:lnTo>
                  <a:lnTo>
                    <a:pt x="803" y="1382"/>
                  </a:lnTo>
                  <a:lnTo>
                    <a:pt x="249" y="1382"/>
                  </a:lnTo>
                  <a:lnTo>
                    <a:pt x="249" y="1444"/>
                  </a:lnTo>
                  <a:close/>
                  <a:moveTo>
                    <a:pt x="1308" y="1105"/>
                  </a:moveTo>
                  <a:lnTo>
                    <a:pt x="1179" y="961"/>
                  </a:lnTo>
                  <a:lnTo>
                    <a:pt x="1118" y="1017"/>
                  </a:lnTo>
                  <a:lnTo>
                    <a:pt x="1300" y="1219"/>
                  </a:lnTo>
                  <a:lnTo>
                    <a:pt x="1657" y="922"/>
                  </a:lnTo>
                  <a:lnTo>
                    <a:pt x="1604" y="858"/>
                  </a:lnTo>
                  <a:lnTo>
                    <a:pt x="1308" y="1105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  <p:sp>
          <p:nvSpPr>
            <p:cNvPr id="54" name="椭圆 48"/>
            <p:cNvSpPr/>
            <p:nvPr/>
          </p:nvSpPr>
          <p:spPr>
            <a:xfrm>
              <a:off x="4258493" y="4503556"/>
              <a:ext cx="590928" cy="590037"/>
            </a:xfrm>
            <a:custGeom>
              <a:avLst/>
              <a:gdLst>
                <a:gd name="connsiteX0" fmla="*/ 506334 w 607638"/>
                <a:gd name="connsiteY0" fmla="*/ 455027 h 606722"/>
                <a:gd name="connsiteX1" fmla="*/ 506334 w 607638"/>
                <a:gd name="connsiteY1" fmla="*/ 505592 h 606722"/>
                <a:gd name="connsiteX2" fmla="*/ 531616 w 607638"/>
                <a:gd name="connsiteY2" fmla="*/ 505592 h 606722"/>
                <a:gd name="connsiteX3" fmla="*/ 556986 w 607638"/>
                <a:gd name="connsiteY3" fmla="*/ 480265 h 606722"/>
                <a:gd name="connsiteX4" fmla="*/ 531616 w 607638"/>
                <a:gd name="connsiteY4" fmla="*/ 455027 h 606722"/>
                <a:gd name="connsiteX5" fmla="*/ 430401 w 607638"/>
                <a:gd name="connsiteY5" fmla="*/ 353896 h 606722"/>
                <a:gd name="connsiteX6" fmla="*/ 405031 w 607638"/>
                <a:gd name="connsiteY6" fmla="*/ 379223 h 606722"/>
                <a:gd name="connsiteX7" fmla="*/ 430401 w 607638"/>
                <a:gd name="connsiteY7" fmla="*/ 404461 h 606722"/>
                <a:gd name="connsiteX8" fmla="*/ 455683 w 607638"/>
                <a:gd name="connsiteY8" fmla="*/ 404461 h 606722"/>
                <a:gd name="connsiteX9" fmla="*/ 455683 w 607638"/>
                <a:gd name="connsiteY9" fmla="*/ 353896 h 606722"/>
                <a:gd name="connsiteX10" fmla="*/ 480964 w 607638"/>
                <a:gd name="connsiteY10" fmla="*/ 252766 h 606722"/>
                <a:gd name="connsiteX11" fmla="*/ 506334 w 607638"/>
                <a:gd name="connsiteY11" fmla="*/ 278093 h 606722"/>
                <a:gd name="connsiteX12" fmla="*/ 506334 w 607638"/>
                <a:gd name="connsiteY12" fmla="*/ 303331 h 606722"/>
                <a:gd name="connsiteX13" fmla="*/ 556986 w 607638"/>
                <a:gd name="connsiteY13" fmla="*/ 303331 h 606722"/>
                <a:gd name="connsiteX14" fmla="*/ 582268 w 607638"/>
                <a:gd name="connsiteY14" fmla="*/ 328658 h 606722"/>
                <a:gd name="connsiteX15" fmla="*/ 556986 w 607638"/>
                <a:gd name="connsiteY15" fmla="*/ 353896 h 606722"/>
                <a:gd name="connsiteX16" fmla="*/ 506334 w 607638"/>
                <a:gd name="connsiteY16" fmla="*/ 353896 h 606722"/>
                <a:gd name="connsiteX17" fmla="*/ 506334 w 607638"/>
                <a:gd name="connsiteY17" fmla="*/ 404461 h 606722"/>
                <a:gd name="connsiteX18" fmla="*/ 531616 w 607638"/>
                <a:gd name="connsiteY18" fmla="*/ 404461 h 606722"/>
                <a:gd name="connsiteX19" fmla="*/ 607638 w 607638"/>
                <a:gd name="connsiteY19" fmla="*/ 480265 h 606722"/>
                <a:gd name="connsiteX20" fmla="*/ 531616 w 607638"/>
                <a:gd name="connsiteY20" fmla="*/ 556157 h 606722"/>
                <a:gd name="connsiteX21" fmla="*/ 506334 w 607638"/>
                <a:gd name="connsiteY21" fmla="*/ 556157 h 606722"/>
                <a:gd name="connsiteX22" fmla="*/ 506334 w 607638"/>
                <a:gd name="connsiteY22" fmla="*/ 581395 h 606722"/>
                <a:gd name="connsiteX23" fmla="*/ 480964 w 607638"/>
                <a:gd name="connsiteY23" fmla="*/ 606722 h 606722"/>
                <a:gd name="connsiteX24" fmla="*/ 455683 w 607638"/>
                <a:gd name="connsiteY24" fmla="*/ 581395 h 606722"/>
                <a:gd name="connsiteX25" fmla="*/ 455683 w 607638"/>
                <a:gd name="connsiteY25" fmla="*/ 556157 h 606722"/>
                <a:gd name="connsiteX26" fmla="*/ 405031 w 607638"/>
                <a:gd name="connsiteY26" fmla="*/ 556157 h 606722"/>
                <a:gd name="connsiteX27" fmla="*/ 379749 w 607638"/>
                <a:gd name="connsiteY27" fmla="*/ 530830 h 606722"/>
                <a:gd name="connsiteX28" fmla="*/ 405031 w 607638"/>
                <a:gd name="connsiteY28" fmla="*/ 505592 h 606722"/>
                <a:gd name="connsiteX29" fmla="*/ 455683 w 607638"/>
                <a:gd name="connsiteY29" fmla="*/ 505592 h 606722"/>
                <a:gd name="connsiteX30" fmla="*/ 455683 w 607638"/>
                <a:gd name="connsiteY30" fmla="*/ 455027 h 606722"/>
                <a:gd name="connsiteX31" fmla="*/ 430401 w 607638"/>
                <a:gd name="connsiteY31" fmla="*/ 455027 h 606722"/>
                <a:gd name="connsiteX32" fmla="*/ 354379 w 607638"/>
                <a:gd name="connsiteY32" fmla="*/ 379223 h 606722"/>
                <a:gd name="connsiteX33" fmla="*/ 430401 w 607638"/>
                <a:gd name="connsiteY33" fmla="*/ 303331 h 606722"/>
                <a:gd name="connsiteX34" fmla="*/ 455683 w 607638"/>
                <a:gd name="connsiteY34" fmla="*/ 303331 h 606722"/>
                <a:gd name="connsiteX35" fmla="*/ 455683 w 607638"/>
                <a:gd name="connsiteY35" fmla="*/ 278093 h 606722"/>
                <a:gd name="connsiteX36" fmla="*/ 480964 w 607638"/>
                <a:gd name="connsiteY36" fmla="*/ 252766 h 606722"/>
                <a:gd name="connsiteX37" fmla="*/ 303759 w 607638"/>
                <a:gd name="connsiteY37" fmla="*/ 151716 h 606722"/>
                <a:gd name="connsiteX38" fmla="*/ 329117 w 607638"/>
                <a:gd name="connsiteY38" fmla="*/ 176950 h 606722"/>
                <a:gd name="connsiteX39" fmla="*/ 329117 w 607638"/>
                <a:gd name="connsiteY39" fmla="*/ 303301 h 606722"/>
                <a:gd name="connsiteX40" fmla="*/ 303759 w 607638"/>
                <a:gd name="connsiteY40" fmla="*/ 328624 h 606722"/>
                <a:gd name="connsiteX41" fmla="*/ 227862 w 607638"/>
                <a:gd name="connsiteY41" fmla="*/ 328624 h 606722"/>
                <a:gd name="connsiteX42" fmla="*/ 202593 w 607638"/>
                <a:gd name="connsiteY42" fmla="*/ 303301 h 606722"/>
                <a:gd name="connsiteX43" fmla="*/ 227862 w 607638"/>
                <a:gd name="connsiteY43" fmla="*/ 278066 h 606722"/>
                <a:gd name="connsiteX44" fmla="*/ 278490 w 607638"/>
                <a:gd name="connsiteY44" fmla="*/ 278066 h 606722"/>
                <a:gd name="connsiteX45" fmla="*/ 278490 w 607638"/>
                <a:gd name="connsiteY45" fmla="*/ 176950 h 606722"/>
                <a:gd name="connsiteX46" fmla="*/ 303759 w 607638"/>
                <a:gd name="connsiteY46" fmla="*/ 151716 h 606722"/>
                <a:gd name="connsiteX47" fmla="*/ 303762 w 607638"/>
                <a:gd name="connsiteY47" fmla="*/ 0 h 606722"/>
                <a:gd name="connsiteX48" fmla="*/ 606634 w 607638"/>
                <a:gd name="connsiteY48" fmla="*/ 220667 h 606722"/>
                <a:gd name="connsiteX49" fmla="*/ 589190 w 607638"/>
                <a:gd name="connsiteY49" fmla="*/ 251860 h 606722"/>
                <a:gd name="connsiteX50" fmla="*/ 557950 w 607638"/>
                <a:gd name="connsiteY50" fmla="*/ 234353 h 606722"/>
                <a:gd name="connsiteX51" fmla="*/ 303762 w 607638"/>
                <a:gd name="connsiteY51" fmla="*/ 50568 h 606722"/>
                <a:gd name="connsiteX52" fmla="*/ 50642 w 607638"/>
                <a:gd name="connsiteY52" fmla="*/ 303317 h 606722"/>
                <a:gd name="connsiteX53" fmla="*/ 303762 w 607638"/>
                <a:gd name="connsiteY53" fmla="*/ 556154 h 606722"/>
                <a:gd name="connsiteX54" fmla="*/ 329127 w 607638"/>
                <a:gd name="connsiteY54" fmla="*/ 581394 h 606722"/>
                <a:gd name="connsiteX55" fmla="*/ 303762 w 607638"/>
                <a:gd name="connsiteY55" fmla="*/ 606722 h 606722"/>
                <a:gd name="connsiteX56" fmla="*/ 0 w 607638"/>
                <a:gd name="connsiteY56" fmla="*/ 303317 h 606722"/>
                <a:gd name="connsiteX57" fmla="*/ 303762 w 607638"/>
                <a:gd name="connsiteY57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</a:cxnLst>
              <a:rect l="l" t="t" r="r" b="b"/>
              <a:pathLst>
                <a:path w="607638" h="606722">
                  <a:moveTo>
                    <a:pt x="506334" y="455027"/>
                  </a:moveTo>
                  <a:lnTo>
                    <a:pt x="506334" y="505592"/>
                  </a:lnTo>
                  <a:lnTo>
                    <a:pt x="531616" y="505592"/>
                  </a:lnTo>
                  <a:cubicBezTo>
                    <a:pt x="545592" y="505592"/>
                    <a:pt x="556986" y="494217"/>
                    <a:pt x="556986" y="480265"/>
                  </a:cubicBezTo>
                  <a:cubicBezTo>
                    <a:pt x="556986" y="466401"/>
                    <a:pt x="545592" y="455027"/>
                    <a:pt x="531616" y="455027"/>
                  </a:cubicBezTo>
                  <a:close/>
                  <a:moveTo>
                    <a:pt x="430401" y="353896"/>
                  </a:moveTo>
                  <a:cubicBezTo>
                    <a:pt x="416425" y="353896"/>
                    <a:pt x="405031" y="365271"/>
                    <a:pt x="405031" y="379223"/>
                  </a:cubicBezTo>
                  <a:cubicBezTo>
                    <a:pt x="405031" y="393087"/>
                    <a:pt x="416425" y="404461"/>
                    <a:pt x="430401" y="404461"/>
                  </a:cubicBezTo>
                  <a:lnTo>
                    <a:pt x="455683" y="404461"/>
                  </a:lnTo>
                  <a:lnTo>
                    <a:pt x="455683" y="353896"/>
                  </a:lnTo>
                  <a:close/>
                  <a:moveTo>
                    <a:pt x="480964" y="252766"/>
                  </a:moveTo>
                  <a:cubicBezTo>
                    <a:pt x="495029" y="252766"/>
                    <a:pt x="506334" y="264141"/>
                    <a:pt x="506334" y="278093"/>
                  </a:cubicBezTo>
                  <a:lnTo>
                    <a:pt x="506334" y="303331"/>
                  </a:lnTo>
                  <a:lnTo>
                    <a:pt x="556986" y="303331"/>
                  </a:lnTo>
                  <a:cubicBezTo>
                    <a:pt x="570962" y="303331"/>
                    <a:pt x="582268" y="314706"/>
                    <a:pt x="582268" y="328658"/>
                  </a:cubicBezTo>
                  <a:cubicBezTo>
                    <a:pt x="582268" y="342610"/>
                    <a:pt x="570962" y="353896"/>
                    <a:pt x="556986" y="353896"/>
                  </a:cubicBezTo>
                  <a:lnTo>
                    <a:pt x="506334" y="353896"/>
                  </a:lnTo>
                  <a:lnTo>
                    <a:pt x="506334" y="404461"/>
                  </a:lnTo>
                  <a:lnTo>
                    <a:pt x="531616" y="404461"/>
                  </a:lnTo>
                  <a:cubicBezTo>
                    <a:pt x="573544" y="404461"/>
                    <a:pt x="607638" y="438497"/>
                    <a:pt x="607638" y="480265"/>
                  </a:cubicBezTo>
                  <a:cubicBezTo>
                    <a:pt x="607638" y="522121"/>
                    <a:pt x="573544" y="556157"/>
                    <a:pt x="531616" y="556157"/>
                  </a:cubicBezTo>
                  <a:lnTo>
                    <a:pt x="506334" y="556157"/>
                  </a:lnTo>
                  <a:lnTo>
                    <a:pt x="506334" y="581395"/>
                  </a:lnTo>
                  <a:cubicBezTo>
                    <a:pt x="506334" y="595347"/>
                    <a:pt x="495029" y="606722"/>
                    <a:pt x="480964" y="606722"/>
                  </a:cubicBezTo>
                  <a:cubicBezTo>
                    <a:pt x="466988" y="606722"/>
                    <a:pt x="455683" y="595347"/>
                    <a:pt x="455683" y="581395"/>
                  </a:cubicBezTo>
                  <a:lnTo>
                    <a:pt x="455683" y="556157"/>
                  </a:lnTo>
                  <a:lnTo>
                    <a:pt x="405031" y="556157"/>
                  </a:lnTo>
                  <a:cubicBezTo>
                    <a:pt x="391055" y="556157"/>
                    <a:pt x="379749" y="544782"/>
                    <a:pt x="379749" y="530830"/>
                  </a:cubicBezTo>
                  <a:cubicBezTo>
                    <a:pt x="379749" y="516878"/>
                    <a:pt x="391055" y="505592"/>
                    <a:pt x="405031" y="505592"/>
                  </a:cubicBezTo>
                  <a:lnTo>
                    <a:pt x="455683" y="505592"/>
                  </a:lnTo>
                  <a:lnTo>
                    <a:pt x="455683" y="455027"/>
                  </a:lnTo>
                  <a:lnTo>
                    <a:pt x="430401" y="455027"/>
                  </a:lnTo>
                  <a:cubicBezTo>
                    <a:pt x="388473" y="455027"/>
                    <a:pt x="354379" y="420991"/>
                    <a:pt x="354379" y="379223"/>
                  </a:cubicBezTo>
                  <a:cubicBezTo>
                    <a:pt x="354379" y="337367"/>
                    <a:pt x="388473" y="303331"/>
                    <a:pt x="430401" y="303331"/>
                  </a:cubicBezTo>
                  <a:lnTo>
                    <a:pt x="455683" y="303331"/>
                  </a:lnTo>
                  <a:lnTo>
                    <a:pt x="455683" y="278093"/>
                  </a:lnTo>
                  <a:cubicBezTo>
                    <a:pt x="455683" y="264141"/>
                    <a:pt x="466988" y="252766"/>
                    <a:pt x="480964" y="252766"/>
                  </a:cubicBezTo>
                  <a:close/>
                  <a:moveTo>
                    <a:pt x="303759" y="151716"/>
                  </a:moveTo>
                  <a:cubicBezTo>
                    <a:pt x="317817" y="151716"/>
                    <a:pt x="329117" y="163000"/>
                    <a:pt x="329117" y="176950"/>
                  </a:cubicBezTo>
                  <a:lnTo>
                    <a:pt x="329117" y="303301"/>
                  </a:lnTo>
                  <a:cubicBezTo>
                    <a:pt x="329117" y="317251"/>
                    <a:pt x="317817" y="328624"/>
                    <a:pt x="303759" y="328624"/>
                  </a:cubicBezTo>
                  <a:lnTo>
                    <a:pt x="227862" y="328624"/>
                  </a:lnTo>
                  <a:cubicBezTo>
                    <a:pt x="213893" y="328624"/>
                    <a:pt x="202593" y="317251"/>
                    <a:pt x="202593" y="303301"/>
                  </a:cubicBezTo>
                  <a:cubicBezTo>
                    <a:pt x="202593" y="289351"/>
                    <a:pt x="213893" y="278066"/>
                    <a:pt x="227862" y="278066"/>
                  </a:cubicBezTo>
                  <a:lnTo>
                    <a:pt x="278490" y="278066"/>
                  </a:lnTo>
                  <a:lnTo>
                    <a:pt x="278490" y="176950"/>
                  </a:lnTo>
                  <a:cubicBezTo>
                    <a:pt x="278490" y="163000"/>
                    <a:pt x="289790" y="151716"/>
                    <a:pt x="303759" y="151716"/>
                  </a:cubicBezTo>
                  <a:close/>
                  <a:moveTo>
                    <a:pt x="303762" y="0"/>
                  </a:moveTo>
                  <a:cubicBezTo>
                    <a:pt x="443049" y="0"/>
                    <a:pt x="570410" y="92781"/>
                    <a:pt x="606634" y="220667"/>
                  </a:cubicBezTo>
                  <a:cubicBezTo>
                    <a:pt x="610461" y="234086"/>
                    <a:pt x="602629" y="248039"/>
                    <a:pt x="589190" y="251860"/>
                  </a:cubicBezTo>
                  <a:cubicBezTo>
                    <a:pt x="575839" y="255504"/>
                    <a:pt x="561688" y="247861"/>
                    <a:pt x="557950" y="234353"/>
                  </a:cubicBezTo>
                  <a:cubicBezTo>
                    <a:pt x="527779" y="127885"/>
                    <a:pt x="420888" y="50568"/>
                    <a:pt x="303762" y="50568"/>
                  </a:cubicBezTo>
                  <a:cubicBezTo>
                    <a:pt x="164208" y="50568"/>
                    <a:pt x="50642" y="163967"/>
                    <a:pt x="50642" y="303317"/>
                  </a:cubicBezTo>
                  <a:cubicBezTo>
                    <a:pt x="50642" y="442755"/>
                    <a:pt x="164208" y="556154"/>
                    <a:pt x="303762" y="556154"/>
                  </a:cubicBezTo>
                  <a:cubicBezTo>
                    <a:pt x="317824" y="556154"/>
                    <a:pt x="329127" y="567441"/>
                    <a:pt x="329127" y="581394"/>
                  </a:cubicBezTo>
                  <a:cubicBezTo>
                    <a:pt x="329127" y="595347"/>
                    <a:pt x="317824" y="606722"/>
                    <a:pt x="303762" y="606722"/>
                  </a:cubicBezTo>
                  <a:cubicBezTo>
                    <a:pt x="136261" y="606722"/>
                    <a:pt x="0" y="470661"/>
                    <a:pt x="0" y="303317"/>
                  </a:cubicBezTo>
                  <a:cubicBezTo>
                    <a:pt x="0" y="136061"/>
                    <a:pt x="136261" y="0"/>
                    <a:pt x="303762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noAutofit/>
            </a:bodyPr>
            <a:lstStyle>
              <a:defPPr>
                <a:defRPr lang="en-US"/>
              </a:defPPr>
              <a:lvl1pPr marL="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4572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cs typeface="+mn-ea"/>
                <a:sym typeface="+mn-lt"/>
              </a:endParaRPr>
            </a:p>
          </p:txBody>
        </p:sp>
      </p:grpSp>
      <p:sp>
        <p:nvSpPr>
          <p:cNvPr id="58" name="文本框 57"/>
          <p:cNvSpPr txBox="1"/>
          <p:nvPr/>
        </p:nvSpPr>
        <p:spPr>
          <a:xfrm>
            <a:off x="656121" y="2491085"/>
            <a:ext cx="3047842" cy="188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解释监控系统中人员再识别（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Re-ID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）的背景和挑战，重点是领域通用化问题。介绍了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MetaBIN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框架的概念，通过在元学习管道中模拟不成功的泛化场景，提高模型在未知领域的泛化能力。</a:t>
            </a:r>
          </a:p>
        </p:txBody>
      </p:sp>
      <p:sp>
        <p:nvSpPr>
          <p:cNvPr id="60" name="文本框 59"/>
          <p:cNvSpPr txBox="1"/>
          <p:nvPr/>
        </p:nvSpPr>
        <p:spPr>
          <a:xfrm>
            <a:off x="658273" y="5075708"/>
            <a:ext cx="3047842" cy="1513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回顾了现有的关于人员再识别、归一化技术和模型无关元学习的文献，往往缺乏对再识别任务特有的异构领域场景的适应性，从而将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MetaBIN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的背景情况具体化。</a:t>
            </a:r>
          </a:p>
        </p:txBody>
      </p:sp>
      <p:sp>
        <p:nvSpPr>
          <p:cNvPr id="61" name="文本框 60"/>
          <p:cNvSpPr txBox="1"/>
          <p:nvPr/>
        </p:nvSpPr>
        <p:spPr>
          <a:xfrm>
            <a:off x="8488036" y="2130694"/>
            <a:ext cx="228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采用方法</a:t>
            </a:r>
          </a:p>
        </p:txBody>
      </p:sp>
      <p:sp>
        <p:nvSpPr>
          <p:cNvPr id="62" name="文本框 61"/>
          <p:cNvSpPr txBox="1"/>
          <p:nvPr/>
        </p:nvSpPr>
        <p:spPr>
          <a:xfrm>
            <a:off x="8488036" y="2469629"/>
            <a:ext cx="3703964" cy="18832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定义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DG Re-ID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问题和使用的数据。介绍一种批量实例归一化方法，利用可学习参数平衡批量归一化和实例归一化，避免归一化不足和过度的问题。详细介绍了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MetaBIN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框架，使用元学习来模拟领域转移，通过循环内部更新方法和平衡参数来优化归一化。</a:t>
            </a:r>
          </a:p>
        </p:txBody>
      </p:sp>
      <p:sp>
        <p:nvSpPr>
          <p:cNvPr id="65" name="文本框 64"/>
          <p:cNvSpPr txBox="1"/>
          <p:nvPr/>
        </p:nvSpPr>
        <p:spPr>
          <a:xfrm>
            <a:off x="8485885" y="5027913"/>
            <a:ext cx="3147315" cy="114460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lnSpc>
                <a:spcPct val="200000"/>
              </a:lnSpc>
            </a:pP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讨论用于评估 </a:t>
            </a:r>
            <a:r>
              <a:rPr lang="en-US" altLang="zh-CN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MetaBIN </a:t>
            </a:r>
            <a:r>
              <a:rPr lang="zh-CN" altLang="en-US" sz="1200" dirty="0">
                <a:latin typeface="微软雅黑" panose="020B0503020204020204" charset="-122"/>
                <a:ea typeface="微软雅黑" panose="020B0503020204020204" charset="-122"/>
                <a:cs typeface="+mn-ea"/>
                <a:sym typeface="+mn-lt"/>
              </a:rPr>
              <a:t>框架的数据集、实验设置和指标。与其他最先进的方法进行比较，表明在泛化基准方面取得了更好的性能。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70540" y="2130694"/>
            <a:ext cx="228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引言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670540" y="4664094"/>
            <a:ext cx="228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相关工作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8485885" y="4603133"/>
            <a:ext cx="22809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lang="zh-CN" altLang="en-US" sz="2400" b="1" dirty="0">
                <a:latin typeface="华文中宋" panose="02010600040101010101" pitchFamily="2" charset="-122"/>
                <a:ea typeface="华文中宋" panose="02010600040101010101" pitchFamily="2" charset="-122"/>
                <a:cs typeface="+mn-ea"/>
                <a:sym typeface="+mn-lt"/>
              </a:rPr>
              <a:t>实验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AB984DED-F2A6-6A99-3BB1-A54DDDC1BEE6}"/>
              </a:ext>
            </a:extLst>
          </p:cNvPr>
          <p:cNvSpPr/>
          <p:nvPr/>
        </p:nvSpPr>
        <p:spPr>
          <a:xfrm>
            <a:off x="404451" y="1705964"/>
            <a:ext cx="4591778" cy="158036"/>
          </a:xfrm>
          <a:prstGeom prst="rect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2A2DCA50-5A36-445D-5108-6D10B216173B}"/>
              </a:ext>
            </a:extLst>
          </p:cNvPr>
          <p:cNvSpPr txBox="1"/>
          <p:nvPr/>
        </p:nvSpPr>
        <p:spPr>
          <a:xfrm>
            <a:off x="172055" y="1399022"/>
            <a:ext cx="660974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《</a:t>
            </a:r>
            <a:r>
              <a:rPr lang="zh-CN" altLang="en-US" sz="24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用于可泛化人物重识别的元批次</a:t>
            </a:r>
            <a:r>
              <a:rPr lang="en-US" altLang="zh-CN" sz="24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-</a:t>
            </a:r>
            <a:r>
              <a:rPr lang="zh-CN" altLang="en-US" sz="24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实例归一化</a:t>
            </a:r>
            <a:r>
              <a:rPr lang="en-US" altLang="zh-CN" sz="2400" dirty="0">
                <a:solidFill>
                  <a:srgbClr val="475D4A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》</a:t>
            </a:r>
            <a:endParaRPr lang="zh-CN" altLang="en-US" sz="2400" dirty="0">
              <a:solidFill>
                <a:srgbClr val="475D4A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>
            <a:alphaModFix amt="4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641461"/>
            <a:ext cx="12192000" cy="8140922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0" y="1797050"/>
            <a:ext cx="12192000" cy="3263901"/>
          </a:xfrm>
          <a:prstGeom prst="rect">
            <a:avLst/>
          </a:prstGeom>
          <a:solidFill>
            <a:srgbClr val="475D4A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5406868" y="2557517"/>
            <a:ext cx="6816668" cy="20612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6000" dirty="0">
                <a:solidFill>
                  <a:schemeClr val="bg1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研究方法与过程</a:t>
            </a:r>
            <a:endParaRPr lang="en-US" altLang="zh-CN" sz="6000" dirty="0">
              <a:solidFill>
                <a:schemeClr val="bg1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  <a:p>
            <a:r>
              <a:rPr lang="en-US" altLang="zh-CN" sz="3200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Research methods and process</a:t>
            </a:r>
            <a:endParaRPr lang="zh-CN" altLang="en-US" sz="3200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endParaRPr lang="zh-CN" altLang="en-US" sz="3600" dirty="0">
              <a:solidFill>
                <a:schemeClr val="bg1"/>
              </a:solidFill>
              <a:latin typeface="阿里妈妈数黑体" pitchFamily="2" charset="-122"/>
              <a:ea typeface="阿里妈妈数黑体" pitchFamily="2" charset="-122"/>
            </a:endParaRPr>
          </a:p>
        </p:txBody>
      </p:sp>
      <p:sp>
        <p:nvSpPr>
          <p:cNvPr id="7" name="!!图片"/>
          <p:cNvSpPr/>
          <p:nvPr/>
        </p:nvSpPr>
        <p:spPr>
          <a:xfrm>
            <a:off x="2802063" y="2209799"/>
            <a:ext cx="2468464" cy="2438402"/>
          </a:xfrm>
          <a:prstGeom prst="flowChartConnector">
            <a:avLst/>
          </a:prstGeom>
          <a:blipFill dpi="0" rotWithShape="1">
            <a:blip r:embed="rId3">
              <a:alphaModFix amt="3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 l="-16762" t="-17085" r="-17406" b="-17082"/>
            </a:stretch>
          </a:blip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椭圆 14"/>
          <p:cNvSpPr/>
          <p:nvPr/>
        </p:nvSpPr>
        <p:spPr>
          <a:xfrm>
            <a:off x="2802063" y="2209799"/>
            <a:ext cx="2468464" cy="2438402"/>
          </a:xfrm>
          <a:prstGeom prst="ellipse">
            <a:avLst/>
          </a:prstGeom>
          <a:noFill/>
          <a:ln w="38100">
            <a:solidFill>
              <a:schemeClr val="bg1">
                <a:lumMod val="50000"/>
              </a:schemeClr>
            </a:solidFill>
            <a:prstDash val="solid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2996913" y="2500940"/>
            <a:ext cx="207876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500" b="1" dirty="0">
                <a:solidFill>
                  <a:srgbClr val="FECA07"/>
                </a:solidFill>
                <a:latin typeface="华文中宋" panose="02010600040101010101" pitchFamily="2" charset="-122"/>
                <a:ea typeface="华文中宋" panose="02010600040101010101" pitchFamily="2" charset="-122"/>
              </a:rPr>
              <a:t>03</a:t>
            </a:r>
            <a:endParaRPr lang="zh-CN" altLang="en-US" sz="11500" b="1" dirty="0">
              <a:solidFill>
                <a:srgbClr val="FECA07"/>
              </a:solidFill>
              <a:latin typeface="华文中宋" panose="02010600040101010101" pitchFamily="2" charset="-122"/>
              <a:ea typeface="华文中宋" panose="02010600040101010101" pitchFamily="2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-31536" y="5372100"/>
            <a:ext cx="5302063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/>
        </p:nvCxnSpPr>
        <p:spPr>
          <a:xfrm>
            <a:off x="7150100" y="1483737"/>
            <a:ext cx="5041900" cy="0"/>
          </a:xfrm>
          <a:prstGeom prst="line">
            <a:avLst/>
          </a:prstGeom>
          <a:ln w="38100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!!椭圆 2"/>
          <p:cNvSpPr/>
          <p:nvPr/>
        </p:nvSpPr>
        <p:spPr>
          <a:xfrm>
            <a:off x="6819533" y="1391704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!!椭圆 7"/>
          <p:cNvSpPr/>
          <p:nvPr/>
        </p:nvSpPr>
        <p:spPr>
          <a:xfrm>
            <a:off x="5406867" y="5267167"/>
            <a:ext cx="209866" cy="209866"/>
          </a:xfrm>
          <a:prstGeom prst="ellipse">
            <a:avLst/>
          </a:prstGeom>
          <a:solidFill>
            <a:srgbClr val="FECA0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spd="slow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MMONDATA" val="eyJoZGlkIjoiZWMyM2FlMjAyZGVmMTc1NjRlYTM1N2E0M2ZkZGNmZDM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2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1146</TotalTime>
  <Words>1439</Words>
  <Application>Microsoft Office PowerPoint</Application>
  <PresentationFormat>宽屏</PresentationFormat>
  <Paragraphs>165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5" baseType="lpstr">
      <vt:lpstr>-apple-system</vt:lpstr>
      <vt:lpstr>KaTeX_Main</vt:lpstr>
      <vt:lpstr>阿里妈妈数黑体</vt:lpstr>
      <vt:lpstr>等线</vt:lpstr>
      <vt:lpstr>等线 Light</vt:lpstr>
      <vt:lpstr>华文彩云</vt:lpstr>
      <vt:lpstr>华文中宋</vt:lpstr>
      <vt:lpstr>楷体</vt:lpstr>
      <vt:lpstr>思源黑体</vt:lpstr>
      <vt:lpstr>思源黑体 CN Regular</vt:lpstr>
      <vt:lpstr>微软雅黑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萌 张</dc:creator>
  <cp:lastModifiedBy>耀欣 梁</cp:lastModifiedBy>
  <cp:revision>15</cp:revision>
  <dcterms:created xsi:type="dcterms:W3CDTF">2023-11-18T05:01:00Z</dcterms:created>
  <dcterms:modified xsi:type="dcterms:W3CDTF">2024-10-28T07:12:18Z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FC47C47B701E43DE8110F896725F64CD_13</vt:lpwstr>
  </property>
  <property fmtid="{D5CDD505-2E9C-101B-9397-08002B2CF9AE}" pid="3" name="KSOProductBuildVer">
    <vt:lpwstr>2052-12.1.0.18608</vt:lpwstr>
  </property>
</Properties>
</file>